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4"/>
  </p:sldMasterIdLst>
  <p:notesMasterIdLst>
    <p:notesMasterId r:id="rId33"/>
  </p:notesMasterIdLst>
  <p:handoutMasterIdLst>
    <p:handoutMasterId r:id="rId34"/>
  </p:handoutMasterIdLst>
  <p:sldIdLst>
    <p:sldId id="267" r:id="rId5"/>
    <p:sldId id="278" r:id="rId6"/>
    <p:sldId id="269" r:id="rId7"/>
    <p:sldId id="286" r:id="rId8"/>
    <p:sldId id="287" r:id="rId9"/>
    <p:sldId id="288" r:id="rId10"/>
    <p:sldId id="279" r:id="rId11"/>
    <p:sldId id="289" r:id="rId12"/>
    <p:sldId id="290" r:id="rId13"/>
    <p:sldId id="280" r:id="rId14"/>
    <p:sldId id="291" r:id="rId15"/>
    <p:sldId id="297" r:id="rId16"/>
    <p:sldId id="285" r:id="rId17"/>
    <p:sldId id="298" r:id="rId18"/>
    <p:sldId id="299" r:id="rId19"/>
    <p:sldId id="300" r:id="rId20"/>
    <p:sldId id="301" r:id="rId21"/>
    <p:sldId id="302" r:id="rId22"/>
    <p:sldId id="303" r:id="rId23"/>
    <p:sldId id="304" r:id="rId24"/>
    <p:sldId id="281" r:id="rId25"/>
    <p:sldId id="292" r:id="rId26"/>
    <p:sldId id="293" r:id="rId27"/>
    <p:sldId id="294" r:id="rId28"/>
    <p:sldId id="295" r:id="rId29"/>
    <p:sldId id="296" r:id="rId30"/>
    <p:sldId id="283" r:id="rId31"/>
    <p:sldId id="284"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9" autoAdjust="0"/>
  </p:normalViewPr>
  <p:slideViewPr>
    <p:cSldViewPr>
      <p:cViewPr>
        <p:scale>
          <a:sx n="51" d="100"/>
          <a:sy n="51" d="100"/>
        </p:scale>
        <p:origin x="-1464" y="-582"/>
      </p:cViewPr>
      <p:guideLst>
        <p:guide orient="horz" pos="2160"/>
        <p:guide pos="3839"/>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Constantia (Body)"/>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Constantia (Body)"/>
            </a:rPr>
            <a:t>No null values present.</a:t>
          </a:r>
          <a:endParaRPr lang="en-US" sz="1600" dirty="0">
            <a:latin typeface="Constantia (Body)"/>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600" b="0" i="0" dirty="0">
              <a:latin typeface="Constantia (Body)"/>
            </a:rPr>
            <a:t>22% duplicate fields/records found.</a:t>
          </a:r>
          <a:endParaRPr lang="en-US" sz="1600" dirty="0">
            <a:latin typeface="Constantia (Body)"/>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600" b="0" i="0" dirty="0">
              <a:latin typeface="Constantia (Body)"/>
            </a:rPr>
            <a:t>Datatypes of all the columns are objects except for the “Pin Code" column which has integers.</a:t>
          </a:r>
          <a:endParaRPr lang="en-US" sz="1600" dirty="0">
            <a:latin typeface="Constantia (Body)"/>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t>
        <a:bodyPr/>
        <a:lstStyle/>
        <a:p>
          <a:endParaRPr lang="en-IN"/>
        </a:p>
      </dgm:t>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t>
        <a:bodyPr/>
        <a:lstStyle/>
        <a:p>
          <a:endParaRPr lang="en-IN"/>
        </a:p>
      </dgm:t>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t>
        <a:bodyPr/>
        <a:lstStyle/>
        <a:p>
          <a:endParaRPr lang="en-IN"/>
        </a:p>
      </dgm:t>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t>
        <a:bodyPr/>
        <a:lstStyle/>
        <a:p>
          <a:endParaRPr lang="en-IN"/>
        </a:p>
      </dgm:t>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t>
        <a:bodyPr/>
        <a:lstStyle/>
        <a:p>
          <a:endParaRPr lang="en-IN"/>
        </a:p>
      </dgm:t>
    </dgm:pt>
  </dgm:ptLst>
  <dgm:cxnLst>
    <dgm:cxn modelId="{485ACDD1-8BA5-4FB5-8790-F1B5BAC86222}" type="presOf" srcId="{A6BA014C-D5CD-45B0-A6E8-DE38B4DCEFFA}" destId="{7B103496-DA0E-4685-89BE-480B410F7FCF}"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DEDF3986-9436-4C49-8F62-61BA3C47DC60}" srcId="{0BDD2C3F-9F64-4AFC-BDFA-99B0FD662495}" destId="{1DBF71A1-A201-4EA1-97EA-DB24F49F7E56}" srcOrd="3" destOrd="0" parTransId="{9DB2FCB8-C29E-4ED4-8FB6-0183F2586A47}" sibTransId="{9E15DBF5-A65E-4418-A7F5-AEB065A17EFD}"/>
    <dgm:cxn modelId="{564A34B1-0AE4-4F2F-A6AD-F461CA32B386}" type="presOf" srcId="{1DBF71A1-A201-4EA1-97EA-DB24F49F7E56}" destId="{B80B054A-6F89-48AB-AE26-0079B56D1C05}"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9115828E-064B-43A6-8B7B-73931DC5C463}" srcId="{0BDD2C3F-9F64-4AFC-BDFA-99B0FD662495}" destId="{192D9088-0E6C-46F1-9F85-A5FD4F11ECA9}" srcOrd="1" destOrd="0" parTransId="{12D3E03D-B243-4A51-BF2F-2464335A4416}" sibTransId="{8A095F39-0332-4410-8B60-A5C1F66041C0}"/>
    <dgm:cxn modelId="{9A5B3212-7BAB-4FE9-9B07-D3D74F23C04F}" type="presOf" srcId="{192D9088-0E6C-46F1-9F85-A5FD4F11ECA9}" destId="{97980B12-612D-45AF-96B7-86D66152C1E9}" srcOrd="0" destOrd="0" presId="urn:microsoft.com/office/officeart/2005/8/layout/matrix2"/>
    <dgm:cxn modelId="{10EDE197-4B72-41B3-B1C1-8D30D5A983A8}" type="presOf" srcId="{66F65BFA-2C7D-4B52-A360-F48BEE6838C0}" destId="{65245A7B-7C16-44E2-AEE8-3B675CFCEFDA}"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420687" y="0"/>
          <a:ext cx="4773613" cy="4773613"/>
        </a:xfrm>
        <a:prstGeom prst="quadArrow">
          <a:avLst>
            <a:gd name="adj1" fmla="val 2000"/>
            <a:gd name="adj2" fmla="val 4000"/>
            <a:gd name="adj3" fmla="val 5000"/>
          </a:avLst>
        </a:prstGeom>
        <a:gradFill rotWithShape="0">
          <a:gsLst>
            <a:gs pos="0">
              <a:schemeClr val="accent2">
                <a:tint val="40000"/>
                <a:hueOff val="0"/>
                <a:satOff val="0"/>
                <a:lumOff val="0"/>
                <a:alphaOff val="0"/>
                <a:shade val="15000"/>
                <a:satMod val="180000"/>
              </a:schemeClr>
            </a:gs>
            <a:gs pos="50000">
              <a:schemeClr val="accent2">
                <a:tint val="40000"/>
                <a:hueOff val="0"/>
                <a:satOff val="0"/>
                <a:lumOff val="0"/>
                <a:alphaOff val="0"/>
                <a:shade val="45000"/>
                <a:satMod val="170000"/>
              </a:schemeClr>
            </a:gs>
            <a:gs pos="70000">
              <a:schemeClr val="accent2">
                <a:tint val="40000"/>
                <a:hueOff val="0"/>
                <a:satOff val="0"/>
                <a:lumOff val="0"/>
                <a:alphaOff val="0"/>
                <a:tint val="99000"/>
                <a:shade val="65000"/>
                <a:satMod val="155000"/>
              </a:schemeClr>
            </a:gs>
            <a:gs pos="100000">
              <a:schemeClr val="accent2">
                <a:tint val="40000"/>
                <a:hueOff val="0"/>
                <a:satOff val="0"/>
                <a:lumOff val="0"/>
                <a:alphaOff val="0"/>
                <a:tint val="95500"/>
                <a:shade val="100000"/>
                <a:satMod val="15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730971" y="310284"/>
          <a:ext cx="1909445" cy="1909445"/>
        </a:xfrm>
        <a:prstGeom prst="roundRect">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Shape : 269 rows and 71 columns.</a:t>
          </a:r>
        </a:p>
      </dsp:txBody>
      <dsp:txXfrm>
        <a:off x="824182" y="403495"/>
        <a:ext cx="1723023" cy="1723023"/>
      </dsp:txXfrm>
    </dsp:sp>
    <dsp:sp modelId="{97980B12-612D-45AF-96B7-86D66152C1E9}">
      <dsp:nvSpPr>
        <dsp:cNvPr id="0" name=""/>
        <dsp:cNvSpPr/>
      </dsp:nvSpPr>
      <dsp:spPr>
        <a:xfrm>
          <a:off x="2974569" y="310284"/>
          <a:ext cx="1909445" cy="1909445"/>
        </a:xfrm>
        <a:prstGeom prst="roundRect">
          <a:avLst/>
        </a:prstGeom>
        <a:gradFill rotWithShape="0">
          <a:gsLst>
            <a:gs pos="0">
              <a:schemeClr val="accent3">
                <a:hueOff val="0"/>
                <a:satOff val="0"/>
                <a:lumOff val="0"/>
                <a:alphaOff val="0"/>
                <a:shade val="15000"/>
                <a:satMod val="180000"/>
              </a:schemeClr>
            </a:gs>
            <a:gs pos="50000">
              <a:schemeClr val="accent3">
                <a:hueOff val="0"/>
                <a:satOff val="0"/>
                <a:lumOff val="0"/>
                <a:alphaOff val="0"/>
                <a:shade val="45000"/>
                <a:satMod val="170000"/>
              </a:schemeClr>
            </a:gs>
            <a:gs pos="70000">
              <a:schemeClr val="accent3">
                <a:hueOff val="0"/>
                <a:satOff val="0"/>
                <a:lumOff val="0"/>
                <a:alphaOff val="0"/>
                <a:tint val="99000"/>
                <a:shade val="65000"/>
                <a:satMod val="155000"/>
              </a:schemeClr>
            </a:gs>
            <a:gs pos="100000">
              <a:schemeClr val="accent3">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0" i="0" kern="1200" dirty="0">
              <a:latin typeface="Constantia (Body)"/>
            </a:rPr>
            <a:t>No null values present.</a:t>
          </a:r>
          <a:endParaRPr lang="en-US" sz="1600" kern="1200" dirty="0">
            <a:latin typeface="Constantia (Body)"/>
          </a:endParaRPr>
        </a:p>
      </dsp:txBody>
      <dsp:txXfrm>
        <a:off x="3067780" y="403495"/>
        <a:ext cx="1723023" cy="1723023"/>
      </dsp:txXfrm>
    </dsp:sp>
    <dsp:sp modelId="{65245A7B-7C16-44E2-AEE8-3B675CFCEFDA}">
      <dsp:nvSpPr>
        <dsp:cNvPr id="0" name=""/>
        <dsp:cNvSpPr/>
      </dsp:nvSpPr>
      <dsp:spPr>
        <a:xfrm>
          <a:off x="730971" y="2553882"/>
          <a:ext cx="1909445" cy="1909445"/>
        </a:xfrm>
        <a:prstGeom prst="roundRect">
          <a:avLst/>
        </a:prstGeom>
        <a:gradFill rotWithShape="0">
          <a:gsLst>
            <a:gs pos="0">
              <a:schemeClr val="accent4">
                <a:hueOff val="0"/>
                <a:satOff val="0"/>
                <a:lumOff val="0"/>
                <a:alphaOff val="0"/>
                <a:shade val="15000"/>
                <a:satMod val="180000"/>
              </a:schemeClr>
            </a:gs>
            <a:gs pos="50000">
              <a:schemeClr val="accent4">
                <a:hueOff val="0"/>
                <a:satOff val="0"/>
                <a:lumOff val="0"/>
                <a:alphaOff val="0"/>
                <a:shade val="45000"/>
                <a:satMod val="170000"/>
              </a:schemeClr>
            </a:gs>
            <a:gs pos="70000">
              <a:schemeClr val="accent4">
                <a:hueOff val="0"/>
                <a:satOff val="0"/>
                <a:lumOff val="0"/>
                <a:alphaOff val="0"/>
                <a:tint val="99000"/>
                <a:shade val="65000"/>
                <a:satMod val="155000"/>
              </a:schemeClr>
            </a:gs>
            <a:gs pos="100000">
              <a:schemeClr val="accent4">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22% duplicate fields/records found.</a:t>
          </a:r>
          <a:endParaRPr lang="en-US" sz="1600" kern="1200" dirty="0">
            <a:latin typeface="Constantia (Body)"/>
          </a:endParaRPr>
        </a:p>
      </dsp:txBody>
      <dsp:txXfrm>
        <a:off x="824182" y="2647093"/>
        <a:ext cx="1723023" cy="1723023"/>
      </dsp:txXfrm>
    </dsp:sp>
    <dsp:sp modelId="{B80B054A-6F89-48AB-AE26-0079B56D1C05}">
      <dsp:nvSpPr>
        <dsp:cNvPr id="0" name=""/>
        <dsp:cNvSpPr/>
      </dsp:nvSpPr>
      <dsp:spPr>
        <a:xfrm>
          <a:off x="2974569" y="2553882"/>
          <a:ext cx="1909445" cy="1909445"/>
        </a:xfrm>
        <a:prstGeom prst="roundRect">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95500"/>
                <a:shade val="100000"/>
                <a:satMod val="155000"/>
              </a:schemeClr>
            </a:gs>
          </a:gsLst>
          <a:lin ang="16200000" scaled="0"/>
        </a:gradFill>
        <a:ln>
          <a:noFill/>
        </a:ln>
        <a:effectLst>
          <a:outerShdw blurRad="50800" dist="381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b="0" i="0" kern="1200" dirty="0">
              <a:latin typeface="Constantia (Body)"/>
            </a:rPr>
            <a:t>Datatypes of all the columns are objects except for the “Pin Code" column which has integers.</a:t>
          </a:r>
          <a:endParaRPr lang="en-US" sz="1600" kern="1200" dirty="0">
            <a:latin typeface="Constantia (Body)"/>
          </a:endParaRPr>
        </a:p>
      </dsp:txBody>
      <dsp:txXfrm>
        <a:off x="3067780" y="2647093"/>
        <a:ext cx="1723023" cy="1723023"/>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11/13/2021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11/13/2021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12198275"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914162" y="1752602"/>
            <a:ext cx="10360501"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914162" y="3611607"/>
            <a:ext cx="10360501"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5018" y="4953000"/>
            <a:ext cx="12193844"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8E36636D-D922-432D-A958-524484B5923D}" type="datetimeFigureOut">
              <a:rPr lang="en-US" smtClean="0"/>
              <a:pPr/>
              <a:t>11/13/2021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IN"/>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DF28FB93-0A08-4E7D-8E63-9EFA29F1E093}"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1481330"/>
            <a:ext cx="10969943"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11/13/2021</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2974" y="274641"/>
            <a:ext cx="2369343"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274641"/>
            <a:ext cx="8430604"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11/13/2021</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11/13/2021</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F28FB93-0A08-4E7D-8E63-9EFA29F1E093}" type="slidenum">
              <a:rPr lang="en-IN" smtClean="0"/>
              <a:pPr/>
              <a:t>‹#›</a:t>
            </a:fld>
            <a:endParaRPr lang="en-IN"/>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2917" y="1059712"/>
            <a:ext cx="10360501"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5228922" y="2931712"/>
            <a:ext cx="6094413"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8E36636D-D922-432D-A958-524484B5923D}" type="datetimeFigureOut">
              <a:rPr lang="en-US" smtClean="0"/>
              <a:pPr/>
              <a:t>11/13/2021</a:t>
            </a:fld>
            <a:endParaRPr lang="en-US"/>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DF28FB93-0A08-4E7D-8E63-9EFA29F1E093}" type="slidenum">
              <a:rPr lang="en-IN" smtClean="0"/>
              <a:pPr/>
              <a:t>‹#›</a:t>
            </a:fld>
            <a:endParaRPr lang="en-IN"/>
          </a:p>
        </p:txBody>
      </p:sp>
      <p:sp>
        <p:nvSpPr>
          <p:cNvPr id="7" name="Chevron 6"/>
          <p:cNvSpPr/>
          <p:nvPr/>
        </p:nvSpPr>
        <p:spPr>
          <a:xfrm>
            <a:off x="484764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4599154" y="3005472"/>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441" y="1481329"/>
            <a:ext cx="5383398"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5986" y="1481329"/>
            <a:ext cx="5383398"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8E36636D-D922-432D-A958-524484B5923D}" type="datetimeFigureOut">
              <a:rPr lang="en-US" smtClean="0"/>
              <a:pPr/>
              <a:t>11/13/2021</a:t>
            </a:fld>
            <a:endParaRPr lang="en-US"/>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DF28FB93-0A08-4E7D-8E63-9EFA29F1E093}" type="slidenum">
              <a:rPr lang="en-IN" smtClean="0"/>
              <a:pPr/>
              <a:t>‹#›</a:t>
            </a:fld>
            <a:endParaRPr lang="en-IN"/>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09441" y="273050"/>
            <a:ext cx="10969943"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9441" y="5410200"/>
            <a:ext cx="5385514"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1756" y="5410200"/>
            <a:ext cx="5387630"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441" y="1444295"/>
            <a:ext cx="5385514"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1754" y="1444295"/>
            <a:ext cx="5387630"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8E36636D-D922-432D-A958-524484B5923D}" type="datetimeFigureOut">
              <a:rPr lang="en-US" smtClean="0"/>
              <a:pPr/>
              <a:t>11/13/2021</a:t>
            </a:fld>
            <a:endParaRPr lang="en-US"/>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8E36636D-D922-432D-A958-524484B5923D}" type="datetimeFigureOut">
              <a:rPr lang="en-US" smtClean="0"/>
              <a:pPr/>
              <a:t>11/13/2021</a:t>
            </a:fld>
            <a:endParaRPr lang="en-US"/>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DF28FB93-0A08-4E7D-8E63-9EFA29F1E093}" type="slidenum">
              <a:rPr lang="en-IN" smtClean="0"/>
              <a:pPr/>
              <a:t>‹#›</a:t>
            </a:fld>
            <a:endParaRPr lang="en-IN"/>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8E36636D-D922-432D-A958-524484B5923D}" type="datetimeFigureOut">
              <a:rPr lang="en-US" smtClean="0"/>
              <a:pPr/>
              <a:t>11/13/2021</a:t>
            </a:fld>
            <a:endParaRPr lang="en-US"/>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8883" y="4876800"/>
            <a:ext cx="9973103"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891265" y="5355102"/>
            <a:ext cx="5298076"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218882" y="274320"/>
            <a:ext cx="9970459"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8967040" y="6407944"/>
            <a:ext cx="2559653" cy="365760"/>
          </a:xfrm>
        </p:spPr>
        <p:txBody>
          <a:bodyPr/>
          <a:lstStyle>
            <a:extLst/>
          </a:lstStyle>
          <a:p>
            <a:fld id="{8E36636D-D922-432D-A958-524484B5923D}" type="datetimeFigureOut">
              <a:rPr lang="en-US" smtClean="0"/>
              <a:pPr/>
              <a:t>11/13/2021</a:t>
            </a:fld>
            <a:endParaRPr lang="en-US"/>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DF28FB93-0A08-4E7D-8E63-9EFA29F1E093}"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521246" y="5443402"/>
            <a:ext cx="9547913"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304721" y="189968"/>
            <a:ext cx="11579384"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8E36636D-D922-432D-A958-524484B5923D}" type="datetimeFigureOut">
              <a:rPr lang="en-US" smtClean="0"/>
              <a:pPr/>
              <a:t>11/13/2021</a:t>
            </a:fld>
            <a:endParaRPr lang="en-US"/>
          </a:p>
        </p:txBody>
      </p:sp>
      <p:sp>
        <p:nvSpPr>
          <p:cNvPr id="6" name="Footer Placeholder 5"/>
          <p:cNvSpPr>
            <a:spLocks noGrp="1"/>
          </p:cNvSpPr>
          <p:nvPr>
            <p:ph type="ftr" sz="quarter" idx="11"/>
          </p:nvPr>
        </p:nvSpPr>
        <p:spPr>
          <a:xfrm>
            <a:off x="5838576" y="6407945"/>
            <a:ext cx="3133425" cy="365125"/>
          </a:xfrm>
        </p:spPr>
        <p:txBody>
          <a:bodyPr/>
          <a:lstStyle>
            <a:lvl1pPr>
              <a:defRPr>
                <a:solidFill>
                  <a:schemeClr val="tx1"/>
                </a:solidFill>
              </a:defRPr>
            </a:lvl1pPr>
            <a:extLst/>
          </a:lstStyle>
          <a:p>
            <a:endParaRPr lang="en-IN"/>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DF28FB93-0A08-4E7D-8E63-9EFA29F1E093}" type="slidenum">
              <a:rPr lang="en-IN" smtClean="0"/>
              <a:pPr/>
              <a:t>‹#›</a:t>
            </a:fld>
            <a:endParaRPr lang="en-IN"/>
          </a:p>
        </p:txBody>
      </p:sp>
      <p:sp>
        <p:nvSpPr>
          <p:cNvPr id="2" name="Title 1"/>
          <p:cNvSpPr>
            <a:spLocks noGrp="1"/>
          </p:cNvSpPr>
          <p:nvPr>
            <p:ph type="title"/>
          </p:nvPr>
        </p:nvSpPr>
        <p:spPr>
          <a:xfrm>
            <a:off x="304720" y="4865122"/>
            <a:ext cx="10764439"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665524" y="5944936"/>
            <a:ext cx="6585783"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647455" y="5939011"/>
            <a:ext cx="4919320"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8054" y="5791253"/>
            <a:ext cx="4535237"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1154914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11300651" y="4988440"/>
            <a:ext cx="243777"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665524" y="5944936"/>
            <a:ext cx="6585783"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647455" y="5939011"/>
            <a:ext cx="4919320"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8054" y="5791253"/>
            <a:ext cx="4535237"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12312" y="5787739"/>
            <a:ext cx="4539496"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609441" y="274638"/>
            <a:ext cx="10969943"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609441" y="1481329"/>
            <a:ext cx="10969943"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8967040" y="6407944"/>
            <a:ext cx="2559653" cy="365760"/>
          </a:xfrm>
          <a:prstGeom prst="rect">
            <a:avLst/>
          </a:prstGeom>
        </p:spPr>
        <p:txBody>
          <a:bodyPr vert="horz" anchor="b"/>
          <a:lstStyle>
            <a:lvl1pPr algn="l" eaLnBrk="1" latinLnBrk="0" hangingPunct="1">
              <a:defRPr kumimoji="0" sz="1000">
                <a:solidFill>
                  <a:schemeClr val="tx1"/>
                </a:solidFill>
              </a:defRPr>
            </a:lvl1pPr>
            <a:extLst/>
          </a:lstStyle>
          <a:p>
            <a:fld id="{8E36636D-D922-432D-A958-524484B5923D}" type="datetimeFigureOut">
              <a:rPr lang="en-US" smtClean="0"/>
              <a:pPr/>
              <a:t>11/13/2021</a:t>
            </a:fld>
            <a:endParaRPr lang="en-US"/>
          </a:p>
        </p:txBody>
      </p:sp>
      <p:sp>
        <p:nvSpPr>
          <p:cNvPr id="22" name="Footer Placeholder 21"/>
          <p:cNvSpPr>
            <a:spLocks noGrp="1"/>
          </p:cNvSpPr>
          <p:nvPr>
            <p:ph type="ftr" sz="quarter" idx="3"/>
          </p:nvPr>
        </p:nvSpPr>
        <p:spPr>
          <a:xfrm>
            <a:off x="5838576" y="6407945"/>
            <a:ext cx="3133425" cy="365125"/>
          </a:xfrm>
          <a:prstGeom prst="rect">
            <a:avLst/>
          </a:prstGeom>
        </p:spPr>
        <p:txBody>
          <a:bodyPr vert="horz" anchor="b"/>
          <a:lstStyle>
            <a:lvl1pPr algn="r" eaLnBrk="1" latinLnBrk="0" hangingPunct="1">
              <a:defRPr kumimoji="0" sz="1000">
                <a:solidFill>
                  <a:schemeClr val="tx1"/>
                </a:solidFill>
              </a:defRPr>
            </a:lvl1pPr>
            <a:extLst/>
          </a:lstStyle>
          <a:p>
            <a:endParaRPr lang="en-IN"/>
          </a:p>
        </p:txBody>
      </p:sp>
      <p:sp>
        <p:nvSpPr>
          <p:cNvPr id="18" name="Slide Number Placeholder 17"/>
          <p:cNvSpPr>
            <a:spLocks noGrp="1"/>
          </p:cNvSpPr>
          <p:nvPr>
            <p:ph type="sldNum" sz="quarter" idx="4"/>
          </p:nvPr>
        </p:nvSpPr>
        <p:spPr>
          <a:xfrm>
            <a:off x="11526693" y="6407945"/>
            <a:ext cx="487553" cy="365125"/>
          </a:xfrm>
          <a:prstGeom prst="rect">
            <a:avLst/>
          </a:prstGeom>
        </p:spPr>
        <p:txBody>
          <a:bodyPr vert="horz" anchor="b"/>
          <a:lstStyle>
            <a:lvl1pPr algn="r" eaLnBrk="1" latinLnBrk="0" hangingPunct="1">
              <a:defRPr kumimoji="0" sz="1000" b="0">
                <a:solidFill>
                  <a:schemeClr val="tx1"/>
                </a:solidFill>
              </a:defRPr>
            </a:lvl1pPr>
            <a:extLst/>
          </a:lstStyle>
          <a:p>
            <a:fld id="{DF28FB93-0A08-4E7D-8E63-9EFA29F1E09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482" y="2438400"/>
            <a:ext cx="9435241" cy="1625599"/>
          </a:xfrm>
        </p:spPr>
        <p:txBody>
          <a:bodyPr/>
          <a:lstStyle/>
          <a:p>
            <a:r>
              <a:rPr lang="en-US" dirty="0"/>
              <a:t>Customer Retention Case Study Presentation</a:t>
            </a:r>
          </a:p>
        </p:txBody>
      </p:sp>
      <p:sp>
        <p:nvSpPr>
          <p:cNvPr id="3" name="Subtitle 2"/>
          <p:cNvSpPr>
            <a:spLocks noGrp="1"/>
          </p:cNvSpPr>
          <p:nvPr>
            <p:ph type="subTitle" idx="1"/>
          </p:nvPr>
        </p:nvSpPr>
        <p:spPr>
          <a:xfrm>
            <a:off x="1376792" y="5715000"/>
            <a:ext cx="9429931" cy="991077"/>
          </a:xfrm>
        </p:spPr>
        <p:txBody>
          <a:bodyPr/>
          <a:lstStyle/>
          <a:p>
            <a:r>
              <a:rPr lang="en-US" dirty="0"/>
              <a:t>Prepared </a:t>
            </a:r>
            <a:r>
              <a:rPr lang="en-US" dirty="0" smtClean="0"/>
              <a:t>by  SHRIYA NAIR</a:t>
            </a:r>
            <a:endParaRPr lang="en-US" dirty="0"/>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xmlns="" id="{DF132E6B-034B-4861-85A5-FE16B1EBFAD0}"/>
              </a:ext>
            </a:extLst>
          </p:cNvPr>
          <p:cNvGraphicFramePr>
            <a:graphicFrameLocks noGrp="1"/>
          </p:cNvGraphicFramePr>
          <p:nvPr>
            <p:ph idx="1"/>
            <p:extLst>
              <p:ext uri="{D42A27DB-BD31-4B8C-83A1-F6EECF244321}">
                <p14:modId xmlns:p14="http://schemas.microsoft.com/office/powerpoint/2010/main" val="2014199142"/>
              </p:ext>
            </p:extLst>
          </p:nvPr>
        </p:nvGraphicFramePr>
        <p:xfrm>
          <a:off x="1219519" y="1836325"/>
          <a:ext cx="9750424" cy="421132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xmlns="" val="2127632986"/>
                    </a:ext>
                  </a:extLst>
                </a:gridCol>
                <a:gridCol w="7159624">
                  <a:extLst>
                    <a:ext uri="{9D8B030D-6E8A-4147-A177-3AD203B41FA5}">
                      <a16:colId xmlns:a16="http://schemas.microsoft.com/office/drawing/2014/main" xmlns="" val="3740722723"/>
                    </a:ext>
                  </a:extLst>
                </a:gridCol>
              </a:tblGrid>
              <a:tr h="370840">
                <a:tc>
                  <a:txBody>
                    <a:bodyPr/>
                    <a:lstStyle/>
                    <a:p>
                      <a:r>
                        <a:rPr lang="en-US" dirty="0"/>
                        <a:t>Requirements</a:t>
                      </a:r>
                      <a:endParaRPr lang="en-IN" dirty="0"/>
                    </a:p>
                  </a:txBody>
                  <a:tcPr/>
                </a:tc>
                <a:tc>
                  <a:txBody>
                    <a:bodyPr/>
                    <a:lstStyle/>
                    <a:p>
                      <a:r>
                        <a:rPr lang="en-US" dirty="0"/>
                        <a:t>Tools  Used</a:t>
                      </a:r>
                      <a:endParaRPr lang="en-IN" dirty="0"/>
                    </a:p>
                  </a:txBody>
                  <a:tcPr/>
                </a:tc>
                <a:extLst>
                  <a:ext uri="{0D108BD9-81ED-4DB2-BD59-A6C34878D82A}">
                    <a16:rowId xmlns:a16="http://schemas.microsoft.com/office/drawing/2014/main" xmlns="" val="1016013338"/>
                  </a:ext>
                </a:extLst>
              </a:tr>
              <a:tr h="370840">
                <a:tc>
                  <a:txBody>
                    <a:bodyPr/>
                    <a:lstStyle/>
                    <a:p>
                      <a:r>
                        <a:rPr lang="en-US" dirty="0"/>
                        <a:t>Hardware</a:t>
                      </a:r>
                      <a:endParaRPr lang="en-IN" dirty="0"/>
                    </a:p>
                  </a:txBody>
                  <a:tcPr/>
                </a:tc>
                <a:tc>
                  <a:txBody>
                    <a:bodyPr/>
                    <a:lstStyle/>
                    <a:p>
                      <a:r>
                        <a:rPr lang="en-US" dirty="0"/>
                        <a:t>RAM: 8 GB</a:t>
                      </a:r>
                    </a:p>
                    <a:p>
                      <a:r>
                        <a:rPr lang="en-US" dirty="0"/>
                        <a:t>CPU : AMD Ryzen 5 3550H with Radeon Vega Mobile </a:t>
                      </a:r>
                      <a:r>
                        <a:rPr lang="en-US" dirty="0" err="1"/>
                        <a:t>Gfx</a:t>
                      </a:r>
                      <a:r>
                        <a:rPr lang="en-US" dirty="0"/>
                        <a:t> 2.10 GHz</a:t>
                      </a:r>
                    </a:p>
                    <a:p>
                      <a:r>
                        <a:rPr lang="en-US" dirty="0"/>
                        <a:t>GPU : AMD Radeon ™ Vega 8 Graphics and</a:t>
                      </a:r>
                    </a:p>
                    <a:p>
                      <a:r>
                        <a:rPr lang="en-US" dirty="0"/>
                        <a:t>           NVIDIA GeForce GTX 1650 </a:t>
                      </a:r>
                      <a:r>
                        <a:rPr lang="en-US" dirty="0" err="1"/>
                        <a:t>Ti</a:t>
                      </a:r>
                      <a:endParaRPr lang="en-IN" dirty="0"/>
                    </a:p>
                  </a:txBody>
                  <a:tcPr/>
                </a:tc>
                <a:extLst>
                  <a:ext uri="{0D108BD9-81ED-4DB2-BD59-A6C34878D82A}">
                    <a16:rowId xmlns:a16="http://schemas.microsoft.com/office/drawing/2014/main" xmlns="" val="4250927230"/>
                  </a:ext>
                </a:extLst>
              </a:tr>
              <a:tr h="370840">
                <a:tc>
                  <a:txBody>
                    <a:bodyPr/>
                    <a:lstStyle/>
                    <a:p>
                      <a:r>
                        <a:rPr lang="en-US" dirty="0"/>
                        <a:t>Software</a:t>
                      </a:r>
                      <a:endParaRPr lang="en-IN" dirty="0"/>
                    </a:p>
                  </a:txBody>
                  <a:tcPr/>
                </a:tc>
                <a:tc>
                  <a:txBody>
                    <a:bodyPr/>
                    <a:lstStyle/>
                    <a:p>
                      <a:r>
                        <a:rPr lang="en-US" dirty="0"/>
                        <a:t>Programming language           : Python</a:t>
                      </a:r>
                    </a:p>
                    <a:p>
                      <a:r>
                        <a:rPr lang="en-IN" dirty="0"/>
                        <a:t>Distribution                              : Anaconda Navigator</a:t>
                      </a:r>
                    </a:p>
                    <a:p>
                      <a:r>
                        <a:rPr lang="en-IN" dirty="0"/>
                        <a:t>Browser based language shell : Jupyter Notebook</a:t>
                      </a:r>
                    </a:p>
                  </a:txBody>
                  <a:tcPr/>
                </a:tc>
                <a:extLst>
                  <a:ext uri="{0D108BD9-81ED-4DB2-BD59-A6C34878D82A}">
                    <a16:rowId xmlns:a16="http://schemas.microsoft.com/office/drawing/2014/main" xmlns="" val="3970892528"/>
                  </a:ext>
                </a:extLst>
              </a:tr>
              <a:tr h="370840">
                <a:tc>
                  <a:txBody>
                    <a:bodyPr/>
                    <a:lstStyle/>
                    <a:p>
                      <a:r>
                        <a:rPr lang="en-US" dirty="0"/>
                        <a:t>Libraries/Packages</a:t>
                      </a:r>
                      <a:endParaRPr lang="en-IN" dirty="0"/>
                    </a:p>
                  </a:txBody>
                  <a:tcPr/>
                </a:tc>
                <a:tc>
                  <a:txBody>
                    <a:bodyPr/>
                    <a:lstStyle/>
                    <a:p>
                      <a:r>
                        <a:rPr lang="en-US" dirty="0"/>
                        <a:t>Pandas</a:t>
                      </a:r>
                    </a:p>
                    <a:p>
                      <a:r>
                        <a:rPr lang="en-US" dirty="0"/>
                        <a:t>NumPy</a:t>
                      </a:r>
                    </a:p>
                    <a:p>
                      <a:r>
                        <a:rPr lang="en-US" dirty="0"/>
                        <a:t>matplotlib</a:t>
                      </a:r>
                    </a:p>
                    <a:p>
                      <a:r>
                        <a:rPr lang="en-US" dirty="0"/>
                        <a:t>seaborn</a:t>
                      </a:r>
                    </a:p>
                    <a:p>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xmlns="" val="3694411694"/>
                  </a:ext>
                </a:extLst>
              </a:tr>
            </a:tbl>
          </a:graphicData>
        </a:graphic>
      </p:graphicFrame>
      <p:sp>
        <p:nvSpPr>
          <p:cNvPr id="10" name="Title 9"/>
          <p:cNvSpPr>
            <a:spLocks noGrp="1"/>
          </p:cNvSpPr>
          <p:nvPr>
            <p:ph type="title"/>
          </p:nvPr>
        </p:nvSpPr>
        <p:spPr/>
        <p:txBody>
          <a:bodyPr/>
          <a:lstStyle/>
          <a:p>
            <a:r>
              <a:rPr lang="en-US" dirty="0"/>
              <a:t>Exploratory Data Analysis (EDA)</a:t>
            </a:r>
          </a:p>
        </p:txBody>
      </p:sp>
      <p:pic>
        <p:nvPicPr>
          <p:cNvPr id="4" name="Picture 3">
            <a:extLst>
              <a:ext uri="{FF2B5EF4-FFF2-40B4-BE49-F238E27FC236}">
                <a16:creationId xmlns:a16="http://schemas.microsoft.com/office/drawing/2014/main" xmlns="" id="{AEA46CDB-B80C-4F3A-B988-C97C24D79DDB}"/>
              </a:ext>
            </a:extLst>
          </p:cNvPr>
          <p:cNvPicPr>
            <a:picLocks noChangeAspect="1"/>
          </p:cNvPicPr>
          <p:nvPr/>
        </p:nvPicPr>
        <p:blipFill>
          <a:blip r:embed="rId2"/>
          <a:stretch>
            <a:fillRect/>
          </a:stretch>
        </p:blipFill>
        <p:spPr>
          <a:xfrm>
            <a:off x="5405570" y="4495801"/>
            <a:ext cx="1213114" cy="457200"/>
          </a:xfrm>
          <a:prstGeom prst="rect">
            <a:avLst/>
          </a:prstGeom>
        </p:spPr>
      </p:pic>
      <p:pic>
        <p:nvPicPr>
          <p:cNvPr id="7" name="Picture 6">
            <a:extLst>
              <a:ext uri="{FF2B5EF4-FFF2-40B4-BE49-F238E27FC236}">
                <a16:creationId xmlns:a16="http://schemas.microsoft.com/office/drawing/2014/main" xmlns="" id="{2D3A0B24-A7DD-4564-AF29-5922CAB7C4BB}"/>
              </a:ext>
            </a:extLst>
          </p:cNvPr>
          <p:cNvPicPr>
            <a:picLocks noChangeAspect="1"/>
          </p:cNvPicPr>
          <p:nvPr/>
        </p:nvPicPr>
        <p:blipFill>
          <a:blip r:embed="rId3"/>
          <a:stretch>
            <a:fillRect/>
          </a:stretch>
        </p:blipFill>
        <p:spPr>
          <a:xfrm>
            <a:off x="5405570" y="5150033"/>
            <a:ext cx="1213114" cy="451434"/>
          </a:xfrm>
          <a:prstGeom prst="rect">
            <a:avLst/>
          </a:prstGeom>
        </p:spPr>
      </p:pic>
      <p:pic>
        <p:nvPicPr>
          <p:cNvPr id="12" name="Picture 11">
            <a:extLst>
              <a:ext uri="{FF2B5EF4-FFF2-40B4-BE49-F238E27FC236}">
                <a16:creationId xmlns:a16="http://schemas.microsoft.com/office/drawing/2014/main" xmlns="" id="{797AB01E-8495-49FB-9923-E65F89C84377}"/>
              </a:ext>
            </a:extLst>
          </p:cNvPr>
          <p:cNvPicPr>
            <a:picLocks noChangeAspect="1"/>
          </p:cNvPicPr>
          <p:nvPr/>
        </p:nvPicPr>
        <p:blipFill>
          <a:blip r:embed="rId4"/>
          <a:stretch>
            <a:fillRect/>
          </a:stretch>
        </p:blipFill>
        <p:spPr>
          <a:xfrm>
            <a:off x="6973698" y="4495801"/>
            <a:ext cx="1828800" cy="450955"/>
          </a:xfrm>
          <a:prstGeom prst="rect">
            <a:avLst/>
          </a:prstGeom>
        </p:spPr>
      </p:pic>
      <p:pic>
        <p:nvPicPr>
          <p:cNvPr id="14" name="Picture 13">
            <a:extLst>
              <a:ext uri="{FF2B5EF4-FFF2-40B4-BE49-F238E27FC236}">
                <a16:creationId xmlns:a16="http://schemas.microsoft.com/office/drawing/2014/main" xmlns="" id="{4D95E0F9-1C42-407C-9499-C855518E08E2}"/>
              </a:ext>
            </a:extLst>
          </p:cNvPr>
          <p:cNvPicPr>
            <a:picLocks noChangeAspect="1"/>
          </p:cNvPicPr>
          <p:nvPr/>
        </p:nvPicPr>
        <p:blipFill>
          <a:blip r:embed="rId5"/>
          <a:stretch>
            <a:fillRect/>
          </a:stretch>
        </p:blipFill>
        <p:spPr>
          <a:xfrm>
            <a:off x="6973698" y="5150512"/>
            <a:ext cx="1828800" cy="450955"/>
          </a:xfrm>
          <a:prstGeom prst="rect">
            <a:avLst/>
          </a:prstGeom>
        </p:spPr>
      </p:pic>
      <p:pic>
        <p:nvPicPr>
          <p:cNvPr id="16" name="Picture 15">
            <a:extLst>
              <a:ext uri="{FF2B5EF4-FFF2-40B4-BE49-F238E27FC236}">
                <a16:creationId xmlns:a16="http://schemas.microsoft.com/office/drawing/2014/main" xmlns="" id="{49E77B53-454D-4916-A279-77393E97F8AE}"/>
              </a:ext>
            </a:extLst>
          </p:cNvPr>
          <p:cNvPicPr>
            <a:picLocks noChangeAspect="1"/>
          </p:cNvPicPr>
          <p:nvPr/>
        </p:nvPicPr>
        <p:blipFill>
          <a:blip r:embed="rId6"/>
          <a:stretch>
            <a:fillRect/>
          </a:stretch>
        </p:blipFill>
        <p:spPr>
          <a:xfrm>
            <a:off x="9230337" y="3657600"/>
            <a:ext cx="1603277" cy="522294"/>
          </a:xfrm>
          <a:prstGeom prst="rect">
            <a:avLst/>
          </a:prstGeom>
        </p:spPr>
      </p:pic>
      <p:pic>
        <p:nvPicPr>
          <p:cNvPr id="18" name="Picture 17">
            <a:extLst>
              <a:ext uri="{FF2B5EF4-FFF2-40B4-BE49-F238E27FC236}">
                <a16:creationId xmlns:a16="http://schemas.microsoft.com/office/drawing/2014/main" xmlns="" id="{DEA3B50F-56F7-4DCA-A624-CFE9DF2B1874}"/>
              </a:ext>
            </a:extLst>
          </p:cNvPr>
          <p:cNvPicPr>
            <a:picLocks noChangeAspect="1"/>
          </p:cNvPicPr>
          <p:nvPr/>
        </p:nvPicPr>
        <p:blipFill>
          <a:blip r:embed="rId7"/>
          <a:stretch>
            <a:fillRect/>
          </a:stretch>
        </p:blipFill>
        <p:spPr>
          <a:xfrm>
            <a:off x="9050228" y="4637098"/>
            <a:ext cx="1754507" cy="768244"/>
          </a:xfrm>
          <a:prstGeom prst="rect">
            <a:avLst/>
          </a:prstGeom>
        </p:spPr>
      </p:pic>
    </p:spTree>
    <p:extLst>
      <p:ext uri="{BB962C8B-B14F-4D97-AF65-F5344CB8AC3E}">
        <p14:creationId xmlns:p14="http://schemas.microsoft.com/office/powerpoint/2010/main" val="376387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xmlns="" id="{0356CE1A-4641-4EE9-9BEF-E9ACEFE95302}"/>
              </a:ext>
            </a:extLst>
          </p:cNvPr>
          <p:cNvGraphicFramePr>
            <a:graphicFrameLocks noGrp="1"/>
          </p:cNvGraphicFramePr>
          <p:nvPr>
            <p:extLst>
              <p:ext uri="{D42A27DB-BD31-4B8C-83A1-F6EECF244321}">
                <p14:modId xmlns:p14="http://schemas.microsoft.com/office/powerpoint/2010/main" val="3756432134"/>
              </p:ext>
            </p:extLst>
          </p:nvPr>
        </p:nvGraphicFramePr>
        <p:xfrm>
          <a:off x="479425" y="1042193"/>
          <a:ext cx="5614987" cy="4773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xmlns="" id="{08769216-1E75-4A50-9D29-91553CA90E8D}"/>
              </a:ext>
            </a:extLst>
          </p:cNvPr>
          <p:cNvSpPr txBox="1"/>
          <p:nvPr/>
        </p:nvSpPr>
        <p:spPr>
          <a:xfrm>
            <a:off x="6246812" y="1568489"/>
            <a:ext cx="5105400" cy="4247317"/>
          </a:xfrm>
          <a:prstGeom prst="rect">
            <a:avLst/>
          </a:prstGeom>
          <a:noFill/>
        </p:spPr>
        <p:txBody>
          <a:bodyPr wrap="square">
            <a:spAutoFit/>
          </a:bodyPr>
          <a:lstStyle/>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First I have imported the necessary libraries and loaded the entire dataset in our Jupyter Notebook and renamed the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Then I checked the shape of </a:t>
            </a:r>
            <a:r>
              <a:rPr lang="en-US" dirty="0">
                <a:latin typeface="Cambria" panose="02040503050406030204" pitchFamily="18" charset="0"/>
                <a:ea typeface="Cambria" panose="02040503050406030204" pitchFamily="18" charset="0"/>
              </a:rPr>
              <a:t>our</a:t>
            </a:r>
            <a:r>
              <a:rPr lang="en-US" cap="none" dirty="0">
                <a:latin typeface="Cambria" panose="02040503050406030204" pitchFamily="18" charset="0"/>
                <a:ea typeface="Cambria" panose="02040503050406030204" pitchFamily="18" charset="0"/>
              </a:rPr>
              <a:t> dataset and found that we </a:t>
            </a:r>
            <a:r>
              <a:rPr lang="en-US" dirty="0">
                <a:latin typeface="Cambria" panose="02040503050406030204" pitchFamily="18" charset="0"/>
                <a:ea typeface="Cambria" panose="02040503050406030204" pitchFamily="18" charset="0"/>
              </a:rPr>
              <a:t>have a total of</a:t>
            </a:r>
            <a:r>
              <a:rPr lang="en-US" cap="none" dirty="0">
                <a:latin typeface="Cambria" panose="02040503050406030204" pitchFamily="18" charset="0"/>
                <a:ea typeface="Cambria" panose="02040503050406030204" pitchFamily="18" charset="0"/>
              </a:rPr>
              <a:t> 269 rows and 71 different columns.</a:t>
            </a: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We don’t have any null values or missing values present in our dataset.</a:t>
            </a:r>
          </a:p>
          <a:p>
            <a:pPr marL="285750" indent="-285750">
              <a:buFont typeface="Wingdings" panose="05000000000000000000" pitchFamily="2" charset="2"/>
              <a:buChar char="§"/>
            </a:pPr>
            <a:r>
              <a:rPr lang="en-US" dirty="0">
                <a:latin typeface="Cambria" panose="02040503050406030204" pitchFamily="18" charset="0"/>
                <a:ea typeface="Cambria" panose="02040503050406030204" pitchFamily="18" charset="0"/>
              </a:rPr>
              <a:t>There is 22% percent of duplicate records in our dataset however I have chosen to retain those information instead of removing them.</a:t>
            </a:r>
            <a:endParaRPr lang="en-US" cap="none" dirty="0">
              <a:latin typeface="Cambria" panose="02040503050406030204" pitchFamily="18" charset="0"/>
              <a:ea typeface="Cambria" panose="02040503050406030204" pitchFamily="18" charset="0"/>
            </a:endParaRPr>
          </a:p>
          <a:p>
            <a:pPr marL="285750" indent="-285750">
              <a:buFont typeface="Wingdings" panose="05000000000000000000" pitchFamily="2" charset="2"/>
              <a:buChar char="§"/>
            </a:pPr>
            <a:r>
              <a:rPr lang="en-US" cap="none" dirty="0">
                <a:latin typeface="Cambria" panose="02040503050406030204" pitchFamily="18" charset="0"/>
                <a:ea typeface="Cambria" panose="02040503050406030204" pitchFamily="18" charset="0"/>
              </a:rPr>
              <a:t>By checking the data types </a:t>
            </a:r>
            <a:r>
              <a:rPr lang="en-US" dirty="0">
                <a:latin typeface="Cambria" panose="02040503050406030204" pitchFamily="18" charset="0"/>
                <a:ea typeface="Cambria" panose="02040503050406030204" pitchFamily="18" charset="0"/>
              </a:rPr>
              <a:t>I</a:t>
            </a:r>
            <a:r>
              <a:rPr lang="en-US" cap="none" dirty="0">
                <a:latin typeface="Cambria" panose="02040503050406030204" pitchFamily="18" charset="0"/>
                <a:ea typeface="Cambria" panose="02040503050406030204" pitchFamily="18" charset="0"/>
              </a:rPr>
              <a:t> came to know that all the columns </a:t>
            </a:r>
            <a:r>
              <a:rPr lang="en-US" dirty="0">
                <a:latin typeface="Cambria" panose="02040503050406030204" pitchFamily="18" charset="0"/>
                <a:ea typeface="Cambria" panose="02040503050406030204" pitchFamily="18" charset="0"/>
              </a:rPr>
              <a:t>have</a:t>
            </a:r>
            <a:r>
              <a:rPr lang="en-US" cap="none" dirty="0">
                <a:latin typeface="Cambria" panose="02040503050406030204" pitchFamily="18" charset="0"/>
                <a:ea typeface="Cambria" panose="02040503050406030204" pitchFamily="18" charset="0"/>
              </a:rPr>
              <a:t> ‘object’ data type except the column representing the Pin </a:t>
            </a:r>
            <a:r>
              <a:rPr lang="en-US" dirty="0">
                <a:latin typeface="Cambria" panose="02040503050406030204" pitchFamily="18" charset="0"/>
                <a:ea typeface="Cambria" panose="02040503050406030204" pitchFamily="18" charset="0"/>
              </a:rPr>
              <a:t>C</a:t>
            </a:r>
            <a:r>
              <a:rPr lang="en-US" cap="none" dirty="0">
                <a:latin typeface="Cambria" panose="02040503050406030204" pitchFamily="18" charset="0"/>
                <a:ea typeface="Cambria" panose="02040503050406030204" pitchFamily="18" charset="0"/>
              </a:rPr>
              <a:t>ode which has ‘integer’ data type.</a:t>
            </a:r>
          </a:p>
        </p:txBody>
      </p:sp>
    </p:spTree>
    <p:extLst>
      <p:ext uri="{BB962C8B-B14F-4D97-AF65-F5344CB8AC3E}">
        <p14:creationId xmlns:p14="http://schemas.microsoft.com/office/powerpoint/2010/main" val="2174275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D3A05AA-E285-4693-98DD-5709286DB2B6}"/>
              </a:ext>
            </a:extLst>
          </p:cNvPr>
          <p:cNvSpPr>
            <a:spLocks noGrp="1"/>
          </p:cNvSpPr>
          <p:nvPr>
            <p:ph sz="half" idx="1"/>
          </p:nvPr>
        </p:nvSpPr>
        <p:spPr>
          <a:xfrm>
            <a:off x="1218883" y="1830033"/>
            <a:ext cx="4773956" cy="4267200"/>
          </a:xfrm>
        </p:spPr>
        <p:txBody>
          <a:bodyPr>
            <a:normAutofit/>
          </a:bodyPr>
          <a:lstStyle/>
          <a:p>
            <a:pPr marL="0" indent="0">
              <a:buNone/>
            </a:pPr>
            <a:r>
              <a:rPr lang="en-US" sz="2000" dirty="0">
                <a:latin typeface="Constantia (Body)"/>
                <a:cs typeface="Arial"/>
              </a:rPr>
              <a:t>The data is collected from the Indian online shoppers. Our Dataset consists of reviews and feedbacks of customers on 5 top Indian Online Retailers : Amazon, Flipkart, Snapdeal, Myntra and Paytm.</a:t>
            </a:r>
          </a:p>
          <a:p>
            <a:pPr marL="0" indent="0">
              <a:buNone/>
            </a:pPr>
            <a:r>
              <a:rPr lang="en-US" sz="2000" dirty="0">
                <a:latin typeface="Constantia (Body)"/>
                <a:cs typeface="Arial"/>
              </a:rPr>
              <a:t>Questionnaire is formed on the basis of brand strength, brand empathy or commitment, overall customer satisfaction and perceived value for money with intention to recommend.</a:t>
            </a:r>
          </a:p>
          <a:p>
            <a:pPr marL="0" indent="0">
              <a:buNone/>
            </a:pPr>
            <a:r>
              <a:rPr lang="en-US" sz="2000" dirty="0">
                <a:latin typeface="Constantia (Body)"/>
                <a:cs typeface="Arial"/>
              </a:rPr>
              <a:t>Results indicate the e-retail success factors which are very much critical for customer satisfaction and retention.</a:t>
            </a:r>
            <a:endParaRPr lang="en-US" sz="2000" dirty="0">
              <a:latin typeface="Constantia (Body)"/>
              <a:ea typeface="+mj-lt"/>
              <a:cs typeface="+mj-lt"/>
            </a:endParaRPr>
          </a:p>
        </p:txBody>
      </p:sp>
      <p:sp>
        <p:nvSpPr>
          <p:cNvPr id="4" name="Content Placeholder 3">
            <a:extLst>
              <a:ext uri="{FF2B5EF4-FFF2-40B4-BE49-F238E27FC236}">
                <a16:creationId xmlns:a16="http://schemas.microsoft.com/office/drawing/2014/main" xmlns="" id="{4FAE7B2A-CD79-436A-A031-7B66B2106D17}"/>
              </a:ext>
            </a:extLst>
          </p:cNvPr>
          <p:cNvSpPr>
            <a:spLocks noGrp="1"/>
          </p:cNvSpPr>
          <p:nvPr>
            <p:ph sz="half" idx="2"/>
          </p:nvPr>
        </p:nvSpPr>
        <p:spPr/>
        <p:txBody>
          <a:bodyPr>
            <a:normAutofit/>
          </a:bodyPr>
          <a:lstStyle/>
          <a:p>
            <a:pPr marL="0" indent="0">
              <a:buNone/>
            </a:pPr>
            <a:r>
              <a:rPr lang="en-US" dirty="0"/>
              <a:t>The top 5 Indian Online Retailers:</a:t>
            </a:r>
            <a:endParaRPr lang="en-IN" dirty="0"/>
          </a:p>
        </p:txBody>
      </p:sp>
      <p:sp>
        <p:nvSpPr>
          <p:cNvPr id="2" name="Title 1">
            <a:extLst>
              <a:ext uri="{FF2B5EF4-FFF2-40B4-BE49-F238E27FC236}">
                <a16:creationId xmlns:a16="http://schemas.microsoft.com/office/drawing/2014/main" xmlns="" id="{8D7F2879-46A6-48A6-92B1-2AD826D2F856}"/>
              </a:ext>
            </a:extLst>
          </p:cNvPr>
          <p:cNvSpPr>
            <a:spLocks noGrp="1"/>
          </p:cNvSpPr>
          <p:nvPr>
            <p:ph type="title"/>
          </p:nvPr>
        </p:nvSpPr>
        <p:spPr/>
        <p:txBody>
          <a:bodyPr/>
          <a:lstStyle/>
          <a:p>
            <a:r>
              <a:rPr lang="en-US" dirty="0"/>
              <a:t>Dataset Description</a:t>
            </a:r>
            <a:endParaRPr lang="en-IN" dirty="0"/>
          </a:p>
        </p:txBody>
      </p:sp>
      <p:pic>
        <p:nvPicPr>
          <p:cNvPr id="5" name="Picture 4" descr="Logo&#10;&#10;Description automatically generated">
            <a:extLst>
              <a:ext uri="{FF2B5EF4-FFF2-40B4-BE49-F238E27FC236}">
                <a16:creationId xmlns:a16="http://schemas.microsoft.com/office/drawing/2014/main" xmlns="" id="{CA0704B8-A0A2-4A79-9565-1C7498E2A8B6}"/>
              </a:ext>
            </a:extLst>
          </p:cNvPr>
          <p:cNvPicPr>
            <a:picLocks noChangeAspect="1"/>
          </p:cNvPicPr>
          <p:nvPr/>
        </p:nvPicPr>
        <p:blipFill>
          <a:blip r:embed="rId2"/>
          <a:stretch>
            <a:fillRect/>
          </a:stretch>
        </p:blipFill>
        <p:spPr>
          <a:xfrm>
            <a:off x="6668392" y="2744111"/>
            <a:ext cx="1678643" cy="931293"/>
          </a:xfrm>
          <a:prstGeom prst="rect">
            <a:avLst/>
          </a:prstGeom>
        </p:spPr>
      </p:pic>
      <p:pic>
        <p:nvPicPr>
          <p:cNvPr id="7" name="Picture 6" descr="Logo&#10;&#10;Description automatically generated">
            <a:extLst>
              <a:ext uri="{FF2B5EF4-FFF2-40B4-BE49-F238E27FC236}">
                <a16:creationId xmlns:a16="http://schemas.microsoft.com/office/drawing/2014/main" xmlns="" id="{20AF891F-A40A-44B9-B157-4F2242B56CA5}"/>
              </a:ext>
            </a:extLst>
          </p:cNvPr>
          <p:cNvPicPr>
            <a:picLocks noChangeAspect="1"/>
          </p:cNvPicPr>
          <p:nvPr/>
        </p:nvPicPr>
        <p:blipFill>
          <a:blip r:embed="rId3"/>
          <a:stretch>
            <a:fillRect/>
          </a:stretch>
        </p:blipFill>
        <p:spPr>
          <a:xfrm>
            <a:off x="9086381" y="2720157"/>
            <a:ext cx="1723467" cy="937933"/>
          </a:xfrm>
          <a:prstGeom prst="rect">
            <a:avLst/>
          </a:prstGeom>
        </p:spPr>
      </p:pic>
      <p:pic>
        <p:nvPicPr>
          <p:cNvPr id="9" name="Picture 8" descr="Logo&#10;&#10;Description automatically generated">
            <a:extLst>
              <a:ext uri="{FF2B5EF4-FFF2-40B4-BE49-F238E27FC236}">
                <a16:creationId xmlns:a16="http://schemas.microsoft.com/office/drawing/2014/main" xmlns="" id="{30644B5F-823D-4FCF-8AF4-EFEC0FB9CEF6}"/>
              </a:ext>
            </a:extLst>
          </p:cNvPr>
          <p:cNvPicPr>
            <a:picLocks noChangeAspect="1"/>
          </p:cNvPicPr>
          <p:nvPr/>
        </p:nvPicPr>
        <p:blipFill>
          <a:blip r:embed="rId4"/>
          <a:stretch>
            <a:fillRect/>
          </a:stretch>
        </p:blipFill>
        <p:spPr>
          <a:xfrm>
            <a:off x="9142412" y="3886884"/>
            <a:ext cx="1667436" cy="931075"/>
          </a:xfrm>
          <a:prstGeom prst="rect">
            <a:avLst/>
          </a:prstGeom>
        </p:spPr>
      </p:pic>
      <p:pic>
        <p:nvPicPr>
          <p:cNvPr id="10" name="Picture 9">
            <a:extLst>
              <a:ext uri="{FF2B5EF4-FFF2-40B4-BE49-F238E27FC236}">
                <a16:creationId xmlns:a16="http://schemas.microsoft.com/office/drawing/2014/main" xmlns="" id="{83DEA343-3B6B-4461-99ED-9DEB4FDC7D3E}"/>
              </a:ext>
            </a:extLst>
          </p:cNvPr>
          <p:cNvPicPr>
            <a:picLocks noChangeAspect="1"/>
          </p:cNvPicPr>
          <p:nvPr/>
        </p:nvPicPr>
        <p:blipFill>
          <a:blip r:embed="rId5"/>
          <a:stretch>
            <a:fillRect/>
          </a:stretch>
        </p:blipFill>
        <p:spPr>
          <a:xfrm>
            <a:off x="7507713" y="5225314"/>
            <a:ext cx="2667000" cy="651076"/>
          </a:xfrm>
          <a:prstGeom prst="rect">
            <a:avLst/>
          </a:prstGeom>
        </p:spPr>
      </p:pic>
      <p:pic>
        <p:nvPicPr>
          <p:cNvPr id="11" name="Picture 10">
            <a:extLst>
              <a:ext uri="{FF2B5EF4-FFF2-40B4-BE49-F238E27FC236}">
                <a16:creationId xmlns:a16="http://schemas.microsoft.com/office/drawing/2014/main" xmlns="" id="{A1BFB285-5953-4ED8-92D7-BDCE4EF57859}"/>
              </a:ext>
            </a:extLst>
          </p:cNvPr>
          <p:cNvPicPr>
            <a:picLocks noChangeAspect="1"/>
          </p:cNvPicPr>
          <p:nvPr/>
        </p:nvPicPr>
        <p:blipFill>
          <a:blip r:embed="rId6"/>
          <a:stretch>
            <a:fillRect/>
          </a:stretch>
        </p:blipFill>
        <p:spPr>
          <a:xfrm>
            <a:off x="6668392" y="3998724"/>
            <a:ext cx="2110082" cy="762624"/>
          </a:xfrm>
          <a:prstGeom prst="rect">
            <a:avLst/>
          </a:prstGeom>
        </p:spPr>
      </p:pic>
    </p:spTree>
    <p:extLst>
      <p:ext uri="{BB962C8B-B14F-4D97-AF65-F5344CB8AC3E}">
        <p14:creationId xmlns:p14="http://schemas.microsoft.com/office/powerpoint/2010/main" val="173833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3DF2031A-238B-49A9-8ABB-8CBA0FD18DB7}"/>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dirty="0"/>
              <a:t>What is Data Visualization? Data visualization is defined as a graphical representation that contains the information and the data.</a:t>
            </a:r>
          </a:p>
          <a:p>
            <a:pPr>
              <a:buFont typeface="Wingdings" panose="05000000000000000000" pitchFamily="2" charset="2"/>
              <a:buChar char="Ø"/>
            </a:pPr>
            <a:r>
              <a:rPr lang="en-US" dirty="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t>Different Types of Analysis for Data Visualization are</a:t>
            </a:r>
            <a:br>
              <a:rPr lang="en-US" dirty="0"/>
            </a:br>
            <a:r>
              <a:rPr lang="en-US" dirty="0"/>
              <a:t/>
            </a:r>
            <a:br>
              <a:rPr lang="en-US" dirty="0"/>
            </a:br>
            <a:r>
              <a:rPr lang="en-US" dirty="0"/>
              <a:t>Univariate Analysis: In the univariate analysis, we will be using a single feature to analyze almost all of its properties.</a:t>
            </a:r>
            <a:br>
              <a:rPr lang="en-US" dirty="0"/>
            </a:br>
            <a:r>
              <a:rPr lang="en-US" dirty="0"/>
              <a:t/>
            </a:r>
            <a:br>
              <a:rPr lang="en-US" dirty="0"/>
            </a:br>
            <a:r>
              <a:rPr lang="en-US" dirty="0"/>
              <a:t>Bivariate Analysis: When we compare the data between exactly 2 features then it is known as bivariate analysis.</a:t>
            </a:r>
            <a:br>
              <a:rPr lang="en-US" dirty="0"/>
            </a:br>
            <a:r>
              <a:rPr lang="en-US" dirty="0"/>
              <a:t/>
            </a:r>
            <a:br>
              <a:rPr lang="en-US" dirty="0"/>
            </a:br>
            <a:r>
              <a:rPr lang="en-US" dirty="0"/>
              <a:t>Multivariate Analysis: In the multivariate analysis, we will be comparing more than 2 variables.</a:t>
            </a:r>
          </a:p>
        </p:txBody>
      </p:sp>
      <p:sp>
        <p:nvSpPr>
          <p:cNvPr id="4" name="Title 3">
            <a:extLst>
              <a:ext uri="{FF2B5EF4-FFF2-40B4-BE49-F238E27FC236}">
                <a16:creationId xmlns:a16="http://schemas.microsoft.com/office/drawing/2014/main" xmlns="" id="{0C8A8149-B274-4AB1-A965-A2CE5545F3F7}"/>
              </a:ext>
            </a:extLst>
          </p:cNvPr>
          <p:cNvSpPr>
            <a:spLocks noGrp="1"/>
          </p:cNvSpPr>
          <p:nvPr>
            <p:ph type="title"/>
          </p:nvPr>
        </p:nvSpPr>
        <p:spPr/>
        <p:txBody>
          <a:bodyPr/>
          <a:lstStyle/>
          <a:p>
            <a:r>
              <a:rPr lang="en-US" dirty="0"/>
              <a:t>Visualization</a:t>
            </a:r>
            <a:endParaRPr lang="en-IN" dirty="0"/>
          </a:p>
        </p:txBody>
      </p:sp>
    </p:spTree>
    <p:extLst>
      <p:ext uri="{BB962C8B-B14F-4D97-AF65-F5344CB8AC3E}">
        <p14:creationId xmlns:p14="http://schemas.microsoft.com/office/powerpoint/2010/main" val="1704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9BF20371-834E-48B0-90F8-2E1A8FE0E00C}"/>
              </a:ext>
            </a:extLst>
          </p:cNvPr>
          <p:cNvSpPr>
            <a:spLocks noGrp="1"/>
          </p:cNvSpPr>
          <p:nvPr>
            <p:ph type="body" sz="half" idx="2"/>
          </p:nvPr>
        </p:nvSpPr>
        <p:spPr>
          <a:xfrm>
            <a:off x="8228012" y="1866899"/>
            <a:ext cx="2844060" cy="4165600"/>
          </a:xfrm>
        </p:spPr>
        <p:txBody>
          <a:bodyPr/>
          <a:lstStyle/>
          <a:p>
            <a:r>
              <a:rPr lang="en-US" dirty="0"/>
              <a:t>With the help of count plots I was able to get the total number of rows covered by each unique categorical value present in all the columns of our dataset.</a:t>
            </a:r>
          </a:p>
          <a:p>
            <a:endParaRPr lang="en-US" dirty="0"/>
          </a:p>
          <a:p>
            <a:r>
              <a:rPr lang="en-US" dirty="0"/>
              <a:t>I ensured that along with the total row number the percentage of data coverage is made visible too.</a:t>
            </a:r>
            <a:endParaRPr lang="en-IN" dirty="0"/>
          </a:p>
        </p:txBody>
      </p:sp>
      <p:pic>
        <p:nvPicPr>
          <p:cNvPr id="6" name="Picture Placeholder 5">
            <a:extLst>
              <a:ext uri="{FF2B5EF4-FFF2-40B4-BE49-F238E27FC236}">
                <a16:creationId xmlns:a16="http://schemas.microsoft.com/office/drawing/2014/main" xmlns="" id="{789ADC5D-D2C3-41A0-A263-5BBDAF36F94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3828" b="33828"/>
          <a:stretch>
            <a:fillRect/>
          </a:stretch>
        </p:blipFill>
        <p:spPr/>
      </p:pic>
      <p:sp>
        <p:nvSpPr>
          <p:cNvPr id="2" name="Title 1">
            <a:extLst>
              <a:ext uri="{FF2B5EF4-FFF2-40B4-BE49-F238E27FC236}">
                <a16:creationId xmlns:a16="http://schemas.microsoft.com/office/drawing/2014/main" xmlns="" id="{9F3485A4-80CE-4FE0-9EFC-8750D1114D8A}"/>
              </a:ext>
            </a:extLst>
          </p:cNvPr>
          <p:cNvSpPr>
            <a:spLocks noGrp="1"/>
          </p:cNvSpPr>
          <p:nvPr>
            <p:ph type="title"/>
          </p:nvPr>
        </p:nvSpPr>
        <p:spPr/>
        <p:txBody>
          <a:bodyPr/>
          <a:lstStyle/>
          <a:p>
            <a:r>
              <a:rPr lang="en-US" dirty="0"/>
              <a:t>Univariate Analysis:</a:t>
            </a:r>
            <a:endParaRPr lang="en-IN" dirty="0"/>
          </a:p>
        </p:txBody>
      </p:sp>
    </p:spTree>
    <p:extLst>
      <p:ext uri="{BB962C8B-B14F-4D97-AF65-F5344CB8AC3E}">
        <p14:creationId xmlns:p14="http://schemas.microsoft.com/office/powerpoint/2010/main" val="348342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46961274-F841-4528-96A4-410DD501F9E7}"/>
              </a:ext>
            </a:extLst>
          </p:cNvPr>
          <p:cNvSpPr>
            <a:spLocks noGrp="1"/>
          </p:cNvSpPr>
          <p:nvPr>
            <p:ph type="body" sz="half" idx="2"/>
          </p:nvPr>
        </p:nvSpPr>
        <p:spPr>
          <a:xfrm>
            <a:off x="8304212" y="1822388"/>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“Gender” column showing the legend accordingly.</a:t>
            </a:r>
            <a:endParaRPr lang="en-IN" dirty="0"/>
          </a:p>
        </p:txBody>
      </p:sp>
      <p:pic>
        <p:nvPicPr>
          <p:cNvPr id="6" name="Picture Placeholder 5">
            <a:extLst>
              <a:ext uri="{FF2B5EF4-FFF2-40B4-BE49-F238E27FC236}">
                <a16:creationId xmlns:a16="http://schemas.microsoft.com/office/drawing/2014/main" xmlns="" id="{EA586F2F-44AB-4612-A039-24237623B85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4148" b="34148"/>
          <a:stretch>
            <a:fillRect/>
          </a:stretch>
        </p:blipFill>
        <p:spPr/>
      </p:pic>
      <p:sp>
        <p:nvSpPr>
          <p:cNvPr id="2" name="Title 1">
            <a:extLst>
              <a:ext uri="{FF2B5EF4-FFF2-40B4-BE49-F238E27FC236}">
                <a16:creationId xmlns:a16="http://schemas.microsoft.com/office/drawing/2014/main" xmlns="" id="{0AECB0E5-5A24-42AC-80F1-8C561ED0B3F9}"/>
              </a:ext>
            </a:extLst>
          </p:cNvPr>
          <p:cNvSpPr>
            <a:spLocks noGrp="1"/>
          </p:cNvSpPr>
          <p:nvPr>
            <p:ph type="title"/>
          </p:nvPr>
        </p:nvSpPr>
        <p:spPr/>
        <p:txBody>
          <a:bodyPr/>
          <a:lstStyle/>
          <a:p>
            <a:r>
              <a:rPr lang="en-US" dirty="0"/>
              <a:t>Bivariate Analysis:</a:t>
            </a:r>
            <a:endParaRPr lang="en-IN" dirty="0"/>
          </a:p>
        </p:txBody>
      </p:sp>
    </p:spTree>
    <p:extLst>
      <p:ext uri="{BB962C8B-B14F-4D97-AF65-F5344CB8AC3E}">
        <p14:creationId xmlns:p14="http://schemas.microsoft.com/office/powerpoint/2010/main" val="412896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F649DA7-8D75-4ADF-B484-5F364206BB87}"/>
              </a:ext>
            </a:extLst>
          </p:cNvPr>
          <p:cNvSpPr>
            <a:spLocks noGrp="1"/>
          </p:cNvSpPr>
          <p:nvPr>
            <p:ph type="body" sz="half" idx="2"/>
          </p:nvPr>
        </p:nvSpPr>
        <p:spPr>
          <a:xfrm>
            <a:off x="8380412" y="1804633"/>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“Age” column showing the legend accordingly.</a:t>
            </a:r>
            <a:endParaRPr lang="en-IN" dirty="0"/>
          </a:p>
          <a:p>
            <a:endParaRPr lang="en-IN" dirty="0"/>
          </a:p>
        </p:txBody>
      </p:sp>
      <p:pic>
        <p:nvPicPr>
          <p:cNvPr id="6" name="Picture Placeholder 5">
            <a:extLst>
              <a:ext uri="{FF2B5EF4-FFF2-40B4-BE49-F238E27FC236}">
                <a16:creationId xmlns:a16="http://schemas.microsoft.com/office/drawing/2014/main" xmlns="" id="{BF35C777-479C-44E2-9C34-441499A59FC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4148" b="34148"/>
          <a:stretch>
            <a:fillRect/>
          </a:stretch>
        </p:blipFill>
        <p:spPr/>
      </p:pic>
      <p:sp>
        <p:nvSpPr>
          <p:cNvPr id="2" name="Title 1">
            <a:extLst>
              <a:ext uri="{FF2B5EF4-FFF2-40B4-BE49-F238E27FC236}">
                <a16:creationId xmlns:a16="http://schemas.microsoft.com/office/drawing/2014/main" xmlns="" id="{A594502E-09A4-4EE7-A300-623CF490C0F9}"/>
              </a:ext>
            </a:extLst>
          </p:cNvPr>
          <p:cNvSpPr>
            <a:spLocks noGrp="1"/>
          </p:cNvSpPr>
          <p:nvPr>
            <p:ph type="title"/>
          </p:nvPr>
        </p:nvSpPr>
        <p:spPr/>
        <p:txBody>
          <a:bodyPr/>
          <a:lstStyle/>
          <a:p>
            <a:r>
              <a:rPr lang="en-US" dirty="0"/>
              <a:t>Bivariate Analysis:</a:t>
            </a:r>
            <a:endParaRPr lang="en-IN" dirty="0"/>
          </a:p>
        </p:txBody>
      </p:sp>
    </p:spTree>
    <p:extLst>
      <p:ext uri="{BB962C8B-B14F-4D97-AF65-F5344CB8AC3E}">
        <p14:creationId xmlns:p14="http://schemas.microsoft.com/office/powerpoint/2010/main" val="318906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02CBFDFA-5E37-4A81-8A32-3DC66538AB2C}"/>
              </a:ext>
            </a:extLst>
          </p:cNvPr>
          <p:cNvSpPr>
            <a:spLocks noGrp="1"/>
          </p:cNvSpPr>
          <p:nvPr>
            <p:ph type="body" sz="half" idx="2"/>
          </p:nvPr>
        </p:nvSpPr>
        <p:spPr>
          <a:xfrm>
            <a:off x="8380412" y="1801920"/>
            <a:ext cx="2844060" cy="4165600"/>
          </a:xfrm>
        </p:spPr>
        <p:txBody>
          <a:bodyPr>
            <a:normAutofit/>
          </a:bodyPr>
          <a:lstStyle/>
          <a:p>
            <a:r>
              <a:rPr lang="en-US" dirty="0"/>
              <a:t>Using the count plot along with the hue parameter I was able to generate analysis details comparing 2 columns of the dataset where the hue remained constant while the other one kept changing inside a loop.</a:t>
            </a:r>
          </a:p>
          <a:p>
            <a:endParaRPr lang="en-US" dirty="0"/>
          </a:p>
          <a:p>
            <a:r>
              <a:rPr lang="en-US" dirty="0"/>
              <a:t>The hue used in this plot is the “City” column showing the legend accordingly.</a:t>
            </a:r>
            <a:endParaRPr lang="en-IN" dirty="0"/>
          </a:p>
          <a:p>
            <a:endParaRPr lang="en-IN" dirty="0"/>
          </a:p>
        </p:txBody>
      </p:sp>
      <p:pic>
        <p:nvPicPr>
          <p:cNvPr id="6" name="Picture Placeholder 5">
            <a:extLst>
              <a:ext uri="{FF2B5EF4-FFF2-40B4-BE49-F238E27FC236}">
                <a16:creationId xmlns:a16="http://schemas.microsoft.com/office/drawing/2014/main" xmlns="" id="{98F9B617-BB8C-48EA-AFDD-3D2F335D9F4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4148" b="34148"/>
          <a:stretch>
            <a:fillRect/>
          </a:stretch>
        </p:blipFill>
        <p:spPr/>
      </p:pic>
      <p:sp>
        <p:nvSpPr>
          <p:cNvPr id="2" name="Title 1">
            <a:extLst>
              <a:ext uri="{FF2B5EF4-FFF2-40B4-BE49-F238E27FC236}">
                <a16:creationId xmlns:a16="http://schemas.microsoft.com/office/drawing/2014/main" xmlns="" id="{FF22A688-30D3-4DDB-B80E-F00CA2D66B3D}"/>
              </a:ext>
            </a:extLst>
          </p:cNvPr>
          <p:cNvSpPr>
            <a:spLocks noGrp="1"/>
          </p:cNvSpPr>
          <p:nvPr>
            <p:ph type="title"/>
          </p:nvPr>
        </p:nvSpPr>
        <p:spPr/>
        <p:txBody>
          <a:bodyPr/>
          <a:lstStyle/>
          <a:p>
            <a:r>
              <a:rPr lang="en-US" dirty="0"/>
              <a:t>Bivariate Analysis:</a:t>
            </a:r>
            <a:endParaRPr lang="en-IN" dirty="0"/>
          </a:p>
        </p:txBody>
      </p:sp>
    </p:spTree>
    <p:extLst>
      <p:ext uri="{BB962C8B-B14F-4D97-AF65-F5344CB8AC3E}">
        <p14:creationId xmlns:p14="http://schemas.microsoft.com/office/powerpoint/2010/main" val="189667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53858387-D213-40C3-A9E6-0326D1E9E957}"/>
              </a:ext>
            </a:extLst>
          </p:cNvPr>
          <p:cNvSpPr>
            <a:spLocks noGrp="1"/>
          </p:cNvSpPr>
          <p:nvPr>
            <p:ph type="body" sz="half" idx="2"/>
          </p:nvPr>
        </p:nvSpPr>
        <p:spPr>
          <a:xfrm>
            <a:off x="8304212" y="1851339"/>
            <a:ext cx="2844060" cy="4165600"/>
          </a:xfrm>
        </p:spPr>
        <p:txBody>
          <a:bodyPr>
            <a:normAutofit/>
          </a:bodyPr>
          <a:lstStyle/>
          <a:p>
            <a:r>
              <a:rPr lang="en-US" dirty="0"/>
              <a:t>I used the histogram after encoding all the columns of our dataset.</a:t>
            </a:r>
          </a:p>
          <a:p>
            <a:r>
              <a:rPr lang="en-US" dirty="0"/>
              <a:t>Since histogram only understand numeric values it would not have generated a diagrammatic representation of object datatype columns.</a:t>
            </a:r>
          </a:p>
          <a:p>
            <a:r>
              <a:rPr lang="en-US" dirty="0"/>
              <a:t>Once the encoding was complete the histograms showed the information.</a:t>
            </a:r>
            <a:endParaRPr lang="en-IN" dirty="0"/>
          </a:p>
        </p:txBody>
      </p:sp>
      <p:sp>
        <p:nvSpPr>
          <p:cNvPr id="8" name="Picture Placeholder 7">
            <a:extLst>
              <a:ext uri="{FF2B5EF4-FFF2-40B4-BE49-F238E27FC236}">
                <a16:creationId xmlns:a16="http://schemas.microsoft.com/office/drawing/2014/main" xmlns="" id="{51A9F3B0-D1CC-4C69-B0AD-F616B3E0CE8A}"/>
              </a:ext>
            </a:extLst>
          </p:cNvPr>
          <p:cNvSpPr>
            <a:spLocks noGrp="1"/>
          </p:cNvSpPr>
          <p:nvPr>
            <p:ph type="pic" idx="1"/>
          </p:nvPr>
        </p:nvSpPr>
        <p:spPr/>
      </p:sp>
      <p:sp>
        <p:nvSpPr>
          <p:cNvPr id="2" name="Title 1">
            <a:extLst>
              <a:ext uri="{FF2B5EF4-FFF2-40B4-BE49-F238E27FC236}">
                <a16:creationId xmlns:a16="http://schemas.microsoft.com/office/drawing/2014/main" xmlns="" id="{0A10045B-F663-460B-BE92-7CC6F283CD3A}"/>
              </a:ext>
            </a:extLst>
          </p:cNvPr>
          <p:cNvSpPr>
            <a:spLocks noGrp="1"/>
          </p:cNvSpPr>
          <p:nvPr>
            <p:ph type="title"/>
          </p:nvPr>
        </p:nvSpPr>
        <p:spPr>
          <a:xfrm>
            <a:off x="1218883" y="405167"/>
            <a:ext cx="9751060" cy="1168400"/>
          </a:xfrm>
        </p:spPr>
        <p:txBody>
          <a:bodyPr/>
          <a:lstStyle/>
          <a:p>
            <a:r>
              <a:rPr lang="en-US" dirty="0"/>
              <a:t>Multivariate Analysis:</a:t>
            </a:r>
            <a:endParaRPr lang="en-IN" dirty="0"/>
          </a:p>
        </p:txBody>
      </p:sp>
      <p:pic>
        <p:nvPicPr>
          <p:cNvPr id="10" name="Picture 9">
            <a:extLst>
              <a:ext uri="{FF2B5EF4-FFF2-40B4-BE49-F238E27FC236}">
                <a16:creationId xmlns:a16="http://schemas.microsoft.com/office/drawing/2014/main" xmlns="" id="{611CF41F-7342-45A9-B244-3E832AFDEC60}"/>
              </a:ext>
            </a:extLst>
          </p:cNvPr>
          <p:cNvPicPr>
            <a:picLocks noChangeAspect="1"/>
          </p:cNvPicPr>
          <p:nvPr/>
        </p:nvPicPr>
        <p:blipFill>
          <a:blip r:embed="rId2"/>
          <a:stretch>
            <a:fillRect/>
          </a:stretch>
        </p:blipFill>
        <p:spPr>
          <a:xfrm>
            <a:off x="1218882" y="1772279"/>
            <a:ext cx="6704330" cy="4323721"/>
          </a:xfrm>
          <a:prstGeom prst="rect">
            <a:avLst/>
          </a:prstGeom>
        </p:spPr>
      </p:pic>
    </p:spTree>
    <p:extLst>
      <p:ext uri="{BB962C8B-B14F-4D97-AF65-F5344CB8AC3E}">
        <p14:creationId xmlns:p14="http://schemas.microsoft.com/office/powerpoint/2010/main" val="359713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3C1D7C8B-0AAE-43D7-B320-6DA666D2B8D8}"/>
              </a:ext>
            </a:extLst>
          </p:cNvPr>
          <p:cNvSpPr>
            <a:spLocks noGrp="1"/>
          </p:cNvSpPr>
          <p:nvPr>
            <p:ph type="body" sz="half" idx="2"/>
          </p:nvPr>
        </p:nvSpPr>
        <p:spPr/>
        <p:txBody>
          <a:bodyPr>
            <a:normAutofit fontScale="92500" lnSpcReduction="10000"/>
          </a:bodyPr>
          <a:lstStyle/>
          <a:p>
            <a:r>
              <a:rPr lang="en-US" dirty="0"/>
              <a:t>I used the heatmap on the encoded dataset to see the correlation details between the columns.</a:t>
            </a:r>
          </a:p>
          <a:p>
            <a:r>
              <a:rPr lang="en-US" dirty="0"/>
              <a:t>Even on the Jupyter Notebook the picture was too tiny however seeing the color combinations I was able to figure out that there is no multi collinearity concern between the columns.</a:t>
            </a:r>
            <a:endParaRPr lang="en-IN" dirty="0"/>
          </a:p>
        </p:txBody>
      </p:sp>
      <p:sp>
        <p:nvSpPr>
          <p:cNvPr id="12" name="Picture Placeholder 11">
            <a:extLst>
              <a:ext uri="{FF2B5EF4-FFF2-40B4-BE49-F238E27FC236}">
                <a16:creationId xmlns:a16="http://schemas.microsoft.com/office/drawing/2014/main" xmlns="" id="{1C3AE01E-F538-400A-B2ED-EF8D4102656E}"/>
              </a:ext>
            </a:extLst>
          </p:cNvPr>
          <p:cNvSpPr>
            <a:spLocks noGrp="1"/>
          </p:cNvSpPr>
          <p:nvPr>
            <p:ph type="pic" idx="1"/>
          </p:nvPr>
        </p:nvSpPr>
        <p:spPr/>
      </p:sp>
      <p:sp>
        <p:nvSpPr>
          <p:cNvPr id="2" name="Title 1">
            <a:extLst>
              <a:ext uri="{FF2B5EF4-FFF2-40B4-BE49-F238E27FC236}">
                <a16:creationId xmlns:a16="http://schemas.microsoft.com/office/drawing/2014/main" xmlns="" id="{D5D41DF9-D44A-4B15-B8C1-106BC5BA68F2}"/>
              </a:ext>
            </a:extLst>
          </p:cNvPr>
          <p:cNvSpPr>
            <a:spLocks noGrp="1"/>
          </p:cNvSpPr>
          <p:nvPr>
            <p:ph type="title"/>
          </p:nvPr>
        </p:nvSpPr>
        <p:spPr/>
        <p:txBody>
          <a:bodyPr/>
          <a:lstStyle/>
          <a:p>
            <a:r>
              <a:rPr lang="en-US" dirty="0"/>
              <a:t>Multivariate Analysis:</a:t>
            </a:r>
            <a:endParaRPr lang="en-IN" dirty="0"/>
          </a:p>
        </p:txBody>
      </p:sp>
      <p:pic>
        <p:nvPicPr>
          <p:cNvPr id="14" name="Picture 13">
            <a:extLst>
              <a:ext uri="{FF2B5EF4-FFF2-40B4-BE49-F238E27FC236}">
                <a16:creationId xmlns:a16="http://schemas.microsoft.com/office/drawing/2014/main" xmlns="" id="{7D9B9CEC-6050-4A9B-B32E-AAABF88029A2}"/>
              </a:ext>
            </a:extLst>
          </p:cNvPr>
          <p:cNvPicPr>
            <a:picLocks noChangeAspect="1"/>
          </p:cNvPicPr>
          <p:nvPr/>
        </p:nvPicPr>
        <p:blipFill>
          <a:blip r:embed="rId2"/>
          <a:stretch>
            <a:fillRect/>
          </a:stretch>
        </p:blipFill>
        <p:spPr>
          <a:xfrm>
            <a:off x="1141412" y="1803401"/>
            <a:ext cx="6705600" cy="4292599"/>
          </a:xfrm>
          <a:prstGeom prst="rect">
            <a:avLst/>
          </a:prstGeom>
        </p:spPr>
      </p:pic>
    </p:spTree>
    <p:extLst>
      <p:ext uri="{BB962C8B-B14F-4D97-AF65-F5344CB8AC3E}">
        <p14:creationId xmlns:p14="http://schemas.microsoft.com/office/powerpoint/2010/main" val="24907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218883" y="2209800"/>
            <a:ext cx="5942329" cy="3505200"/>
          </a:xfrm>
        </p:spPr>
        <p:txBody>
          <a:bodyPr>
            <a:normAutofit/>
          </a:bodyPr>
          <a:lstStyle/>
          <a:p>
            <a:r>
              <a:rPr lang="en-US" dirty="0"/>
              <a:t>Introduction</a:t>
            </a:r>
          </a:p>
          <a:p>
            <a:r>
              <a:rPr lang="en-US" dirty="0"/>
              <a:t>Problem Statement</a:t>
            </a:r>
          </a:p>
          <a:p>
            <a:r>
              <a:rPr lang="en-US" dirty="0"/>
              <a:t>Objective</a:t>
            </a:r>
          </a:p>
          <a:p>
            <a:r>
              <a:rPr lang="en-US" dirty="0"/>
              <a:t>Exploratory Data Analysis (EDA)</a:t>
            </a:r>
          </a:p>
          <a:p>
            <a:r>
              <a:rPr lang="en-US" dirty="0"/>
              <a:t>Visualization</a:t>
            </a:r>
          </a:p>
          <a:p>
            <a:r>
              <a:rPr lang="en-US" dirty="0"/>
              <a:t>Inference</a:t>
            </a:r>
          </a:p>
          <a:p>
            <a:r>
              <a:rPr lang="en-US" dirty="0"/>
              <a:t>Future Work</a:t>
            </a:r>
          </a:p>
        </p:txBody>
      </p:sp>
      <p:sp>
        <p:nvSpPr>
          <p:cNvPr id="13" name="Title 12"/>
          <p:cNvSpPr>
            <a:spLocks noGrp="1"/>
          </p:cNvSpPr>
          <p:nvPr>
            <p:ph type="title"/>
          </p:nvPr>
        </p:nvSpPr>
        <p:spPr>
          <a:xfrm>
            <a:off x="1218883" y="405167"/>
            <a:ext cx="9751060" cy="1168400"/>
          </a:xfrm>
        </p:spPr>
        <p:txBody>
          <a:bodyPr>
            <a:normAutofit/>
          </a:bodyPr>
          <a:lstStyle/>
          <a:p>
            <a:r>
              <a:rPr lang="en-US" sz="4000" dirty="0"/>
              <a:t>Agenda:</a:t>
            </a:r>
          </a:p>
        </p:txBody>
      </p:sp>
      <p:pic>
        <p:nvPicPr>
          <p:cNvPr id="5" name="Picture 4">
            <a:extLst>
              <a:ext uri="{FF2B5EF4-FFF2-40B4-BE49-F238E27FC236}">
                <a16:creationId xmlns:a16="http://schemas.microsoft.com/office/drawing/2014/main" xmlns="" id="{4F2FB702-974F-40EB-9955-B575E7688DE3}"/>
              </a:ext>
            </a:extLst>
          </p:cNvPr>
          <p:cNvPicPr>
            <a:picLocks noChangeAspect="1"/>
          </p:cNvPicPr>
          <p:nvPr/>
        </p:nvPicPr>
        <p:blipFill>
          <a:blip r:embed="rId2"/>
          <a:stretch>
            <a:fillRect/>
          </a:stretch>
        </p:blipFill>
        <p:spPr>
          <a:xfrm>
            <a:off x="7016243" y="1157796"/>
            <a:ext cx="3953699" cy="4696123"/>
          </a:xfrm>
          <a:prstGeom prst="rect">
            <a:avLst/>
          </a:prstGeom>
        </p:spPr>
      </p:pic>
    </p:spTree>
    <p:extLst>
      <p:ext uri="{BB962C8B-B14F-4D97-AF65-F5344CB8AC3E}">
        <p14:creationId xmlns:p14="http://schemas.microsoft.com/office/powerpoint/2010/main" val="101646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xmlns="" id="{DA5B6A15-9464-4683-8657-EAB5A462CF74}"/>
              </a:ext>
            </a:extLst>
          </p:cNvPr>
          <p:cNvSpPr>
            <a:spLocks noGrp="1"/>
          </p:cNvSpPr>
          <p:nvPr>
            <p:ph type="body" sz="half" idx="2"/>
          </p:nvPr>
        </p:nvSpPr>
        <p:spPr>
          <a:xfrm>
            <a:off x="8304212" y="1346200"/>
            <a:ext cx="3124200" cy="4165600"/>
          </a:xfrm>
        </p:spPr>
        <p:txBody>
          <a:bodyPr>
            <a:noAutofit/>
          </a:bodyPr>
          <a:lstStyle/>
          <a:p>
            <a:r>
              <a:rPr lang="en-US" sz="1800" dirty="0"/>
              <a:t>With the help of correlation technique I generated separate bar plots to check the positive and negative correlation details in our dataset.</a:t>
            </a:r>
          </a:p>
          <a:p>
            <a:r>
              <a:rPr lang="en-US" sz="1800" dirty="0"/>
              <a:t>Positive correlation - A correlation of +1 indicates a perfect positive correlation, meaning that both variables move in the same direction together.</a:t>
            </a:r>
          </a:p>
          <a:p>
            <a:r>
              <a:rPr lang="en-US" sz="1800" dirty="0"/>
              <a:t>Negative correlation - A correlation of –1 indicates a perfect negative correlation, meaning that as one variable goes up, the other goes down.</a:t>
            </a:r>
            <a:endParaRPr lang="en-IN" sz="1800" dirty="0"/>
          </a:p>
        </p:txBody>
      </p:sp>
      <p:pic>
        <p:nvPicPr>
          <p:cNvPr id="6" name="Picture Placeholder 5">
            <a:extLst>
              <a:ext uri="{FF2B5EF4-FFF2-40B4-BE49-F238E27FC236}">
                <a16:creationId xmlns:a16="http://schemas.microsoft.com/office/drawing/2014/main" xmlns="" id="{A6AE2E29-75A4-4283-95D1-49CBE4882AB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813" b="23813"/>
          <a:stretch>
            <a:fillRect/>
          </a:stretch>
        </p:blipFill>
        <p:spPr/>
      </p:pic>
      <p:sp>
        <p:nvSpPr>
          <p:cNvPr id="2" name="Title 1">
            <a:extLst>
              <a:ext uri="{FF2B5EF4-FFF2-40B4-BE49-F238E27FC236}">
                <a16:creationId xmlns:a16="http://schemas.microsoft.com/office/drawing/2014/main" xmlns="" id="{7C5B0C92-CEE9-445B-B7AF-14ABD72899BE}"/>
              </a:ext>
            </a:extLst>
          </p:cNvPr>
          <p:cNvSpPr>
            <a:spLocks noGrp="1"/>
          </p:cNvSpPr>
          <p:nvPr>
            <p:ph type="title"/>
          </p:nvPr>
        </p:nvSpPr>
        <p:spPr/>
        <p:txBody>
          <a:bodyPr/>
          <a:lstStyle/>
          <a:p>
            <a:r>
              <a:rPr lang="en-US" dirty="0"/>
              <a:t>Correlation between the columns:</a:t>
            </a:r>
            <a:endParaRPr lang="en-IN" dirty="0"/>
          </a:p>
        </p:txBody>
      </p:sp>
    </p:spTree>
    <p:extLst>
      <p:ext uri="{BB962C8B-B14F-4D97-AF65-F5344CB8AC3E}">
        <p14:creationId xmlns:p14="http://schemas.microsoft.com/office/powerpoint/2010/main" val="101107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p:txBody>
          <a:bodyPr>
            <a:noAutofit/>
          </a:bodyPr>
          <a:lstStyle/>
          <a:p>
            <a:pPr>
              <a:buFont typeface="Wingdings" panose="05000000000000000000" pitchFamily="2" charset="2"/>
              <a:buChar char="q"/>
            </a:pPr>
            <a:r>
              <a:rPr lang="en-US" sz="1800" dirty="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p>
        </p:txBody>
      </p:sp>
      <p:sp>
        <p:nvSpPr>
          <p:cNvPr id="10" name="Title 9"/>
          <p:cNvSpPr>
            <a:spLocks noGrp="1"/>
          </p:cNvSpPr>
          <p:nvPr>
            <p:ph type="title"/>
          </p:nvPr>
        </p:nvSpPr>
        <p:spPr/>
        <p:txBody>
          <a:bodyPr/>
          <a:lstStyle/>
          <a:p>
            <a:r>
              <a:rPr lang="en-US" dirty="0"/>
              <a:t>Inference</a:t>
            </a:r>
          </a:p>
        </p:txBody>
      </p:sp>
    </p:spTree>
    <p:extLst>
      <p:ext uri="{BB962C8B-B14F-4D97-AF65-F5344CB8AC3E}">
        <p14:creationId xmlns:p14="http://schemas.microsoft.com/office/powerpoint/2010/main" val="1204338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xmlns="" id="{09930CF6-587B-41BD-8450-4E5497D36971}"/>
              </a:ext>
            </a:extLst>
          </p:cNvPr>
          <p:cNvSpPr>
            <a:spLocks noGrp="1"/>
          </p:cNvSpPr>
          <p:nvPr>
            <p:ph type="title"/>
          </p:nvPr>
        </p:nvSpPr>
        <p:spPr/>
        <p:txBody>
          <a:bodyPr/>
          <a:lstStyle/>
          <a:p>
            <a:r>
              <a:rPr lang="en-IN" dirty="0"/>
              <a:t>1. Amazon.com</a:t>
            </a:r>
          </a:p>
        </p:txBody>
      </p:sp>
      <p:sp>
        <p:nvSpPr>
          <p:cNvPr id="23" name="Text Placeholder 22">
            <a:extLst>
              <a:ext uri="{FF2B5EF4-FFF2-40B4-BE49-F238E27FC236}">
                <a16:creationId xmlns:a16="http://schemas.microsoft.com/office/drawing/2014/main" xmlns="" id="{68EC92B0-A4C4-4B78-BA44-6812F8A8C975}"/>
              </a:ext>
            </a:extLst>
          </p:cNvPr>
          <p:cNvSpPr>
            <a:spLocks noGrp="1"/>
          </p:cNvSpPr>
          <p:nvPr>
            <p:ph type="body" idx="2"/>
          </p:nvPr>
        </p:nvSpPr>
        <p:spPr/>
        <p:txBody>
          <a:bodyPr/>
          <a:lstStyle/>
          <a:p>
            <a:r>
              <a:rPr lang="en-US" dirty="0"/>
              <a:t>Online Store Company:</a:t>
            </a:r>
            <a:endParaRPr lang="en-IN" dirty="0"/>
          </a:p>
        </p:txBody>
      </p:sp>
      <p:sp>
        <p:nvSpPr>
          <p:cNvPr id="22" name="Content Placeholder 21">
            <a:extLst>
              <a:ext uri="{FF2B5EF4-FFF2-40B4-BE49-F238E27FC236}">
                <a16:creationId xmlns:a16="http://schemas.microsoft.com/office/drawing/2014/main" xmlns="" id="{BBC6179C-89A5-433B-883F-C6B1FE8F3855}"/>
              </a:ext>
            </a:extLst>
          </p:cNvPr>
          <p:cNvSpPr>
            <a:spLocks noGrp="1"/>
          </p:cNvSpPr>
          <p:nvPr>
            <p:ph sz="half" idx="1"/>
          </p:nvPr>
        </p:nvSpPr>
        <p:spPr/>
        <p:txBody>
          <a:bodyPr>
            <a:noAutofit/>
          </a:bodyPr>
          <a:lstStyle/>
          <a:p>
            <a:pPr>
              <a:lnSpc>
                <a:spcPct val="100000"/>
              </a:lnSpc>
              <a:spcBef>
                <a:spcPts val="0"/>
              </a:spcBef>
            </a:pPr>
            <a:r>
              <a:rPr lang="en-US" sz="1800" b="1" dirty="0"/>
              <a:t>To be improved:</a:t>
            </a:r>
          </a:p>
          <a:p>
            <a:pPr marL="0" indent="0">
              <a:lnSpc>
                <a:spcPct val="100000"/>
              </a:lnSpc>
              <a:spcBef>
                <a:spcPts val="0"/>
              </a:spcBef>
              <a:buNone/>
            </a:pPr>
            <a:r>
              <a:rPr lang="en-US" sz="1800" dirty="0"/>
              <a:t>1. During promotions, try to give a disturbance free shopping experience to customers.</a:t>
            </a:r>
          </a:p>
          <a:p>
            <a:pPr marL="0" indent="0">
              <a:lnSpc>
                <a:spcPct val="100000"/>
              </a:lnSpc>
              <a:spcBef>
                <a:spcPts val="0"/>
              </a:spcBef>
              <a:buNone/>
            </a:pPr>
            <a:r>
              <a:rPr lang="en-US" sz="1800" dirty="0"/>
              <a:t>2. Give more payment options to customers.</a:t>
            </a:r>
          </a:p>
          <a:p>
            <a:pPr marL="0" indent="0">
              <a:lnSpc>
                <a:spcPct val="100000"/>
              </a:lnSpc>
              <a:spcBef>
                <a:spcPts val="0"/>
              </a:spcBef>
              <a:buNone/>
            </a:pPr>
            <a:r>
              <a:rPr lang="en-US" sz="1800" dirty="0"/>
              <a:t>3. Try to give price early during promotion.</a:t>
            </a:r>
          </a:p>
          <a:p>
            <a:pPr marL="0" indent="0">
              <a:lnSpc>
                <a:spcPct val="100000"/>
              </a:lnSpc>
              <a:spcBef>
                <a:spcPts val="0"/>
              </a:spcBef>
              <a:buNone/>
            </a:pPr>
            <a:r>
              <a:rPr lang="en-US" sz="1800" dirty="0"/>
              <a:t>4. Reduce the delivery time of the products.</a:t>
            </a:r>
            <a:br>
              <a:rPr lang="en-US" sz="1800" dirty="0"/>
            </a:br>
            <a:endParaRPr lang="en-US" sz="1800" dirty="0"/>
          </a:p>
          <a:p>
            <a:pPr>
              <a:lnSpc>
                <a:spcPct val="100000"/>
              </a:lnSpc>
              <a:spcBef>
                <a:spcPts val="0"/>
              </a:spcBef>
            </a:pPr>
            <a:r>
              <a:rPr lang="en-US" sz="1800" b="1" dirty="0"/>
              <a:t>Positive feedback summary:</a:t>
            </a:r>
          </a:p>
          <a:p>
            <a:pPr marL="0" indent="0">
              <a:lnSpc>
                <a:spcPct val="100000"/>
              </a:lnSpc>
              <a:spcBef>
                <a:spcPts val="0"/>
              </a:spcBef>
              <a:buNone/>
            </a:pPr>
            <a:r>
              <a:rPr lang="en-US" sz="1800" dirty="0"/>
              <a:t>1. Convenient to use and also a good website for shopping.</a:t>
            </a:r>
          </a:p>
          <a:p>
            <a:pPr marL="0" indent="0">
              <a:lnSpc>
                <a:spcPct val="100000"/>
              </a:lnSpc>
              <a:spcBef>
                <a:spcPts val="0"/>
              </a:spcBef>
              <a:buNone/>
            </a:pPr>
            <a:r>
              <a:rPr lang="en-US" sz="1800" dirty="0"/>
              <a:t>2. Fast delivery of products.</a:t>
            </a:r>
          </a:p>
          <a:p>
            <a:pPr marL="0" indent="0">
              <a:lnSpc>
                <a:spcPct val="100000"/>
              </a:lnSpc>
              <a:spcBef>
                <a:spcPts val="0"/>
              </a:spcBef>
              <a:buNone/>
            </a:pPr>
            <a:r>
              <a:rPr lang="en-US" sz="1800" dirty="0"/>
              <a:t>3. Availability of complete information of the products.</a:t>
            </a:r>
          </a:p>
          <a:p>
            <a:pPr marL="0" indent="0">
              <a:lnSpc>
                <a:spcPct val="100000"/>
              </a:lnSpc>
              <a:spcBef>
                <a:spcPts val="0"/>
              </a:spcBef>
              <a:buNone/>
            </a:pPr>
            <a:r>
              <a:rPr lang="en-US" sz="1800" dirty="0"/>
              <a:t>4. Presence of online assistance through multi-channels.</a:t>
            </a:r>
          </a:p>
          <a:p>
            <a:pPr marL="0" indent="0">
              <a:lnSpc>
                <a:spcPct val="100000"/>
              </a:lnSpc>
              <a:spcBef>
                <a:spcPts val="0"/>
              </a:spcBef>
              <a:buNone/>
            </a:pPr>
            <a:r>
              <a:rPr lang="en-US" sz="1800" dirty="0"/>
              <a:t>5. Reliable website or app, perceived trustworthiness.</a:t>
            </a:r>
            <a:endParaRPr lang="en-IN" sz="1800" dirty="0"/>
          </a:p>
        </p:txBody>
      </p:sp>
      <p:pic>
        <p:nvPicPr>
          <p:cNvPr id="25" name="Picture 24">
            <a:extLst>
              <a:ext uri="{FF2B5EF4-FFF2-40B4-BE49-F238E27FC236}">
                <a16:creationId xmlns:a16="http://schemas.microsoft.com/office/drawing/2014/main" xmlns="" id="{B222A28E-4A68-42D0-97D8-4BBA0DBA0BC4}"/>
              </a:ext>
            </a:extLst>
          </p:cNvPr>
          <p:cNvPicPr>
            <a:picLocks noChangeAspect="1"/>
          </p:cNvPicPr>
          <p:nvPr/>
        </p:nvPicPr>
        <p:blipFill>
          <a:blip r:embed="rId2"/>
          <a:stretch>
            <a:fillRect/>
          </a:stretch>
        </p:blipFill>
        <p:spPr>
          <a:xfrm>
            <a:off x="7947713" y="3289300"/>
            <a:ext cx="3200400" cy="1295400"/>
          </a:xfrm>
          <a:prstGeom prst="rect">
            <a:avLst/>
          </a:prstGeom>
        </p:spPr>
      </p:pic>
    </p:spTree>
    <p:extLst>
      <p:ext uri="{BB962C8B-B14F-4D97-AF65-F5344CB8AC3E}">
        <p14:creationId xmlns:p14="http://schemas.microsoft.com/office/powerpoint/2010/main" val="339756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4A0F52-4B40-499C-8C85-34E9F3B8FFAA}"/>
              </a:ext>
            </a:extLst>
          </p:cNvPr>
          <p:cNvSpPr>
            <a:spLocks noGrp="1"/>
          </p:cNvSpPr>
          <p:nvPr>
            <p:ph type="title"/>
          </p:nvPr>
        </p:nvSpPr>
        <p:spPr/>
        <p:txBody>
          <a:bodyPr/>
          <a:lstStyle/>
          <a:p>
            <a:r>
              <a:rPr lang="en-IN" dirty="0"/>
              <a:t>2. Flipkart.com</a:t>
            </a:r>
          </a:p>
        </p:txBody>
      </p:sp>
      <p:sp>
        <p:nvSpPr>
          <p:cNvPr id="4" name="Text Placeholder 3">
            <a:extLst>
              <a:ext uri="{FF2B5EF4-FFF2-40B4-BE49-F238E27FC236}">
                <a16:creationId xmlns:a16="http://schemas.microsoft.com/office/drawing/2014/main" xmlns="" id="{B7540F1F-C302-4F75-A27C-F4DE5EEAEE63}"/>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994F94CD-CAE3-4A4C-94DC-3FA150634393}"/>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During promotions, try to give a disturbance free shopping experience to customers.</a:t>
            </a:r>
          </a:p>
          <a:p>
            <a:pPr marL="0" indent="0">
              <a:lnSpc>
                <a:spcPct val="100000"/>
              </a:lnSpc>
              <a:spcBef>
                <a:spcPts val="0"/>
              </a:spcBef>
              <a:buNone/>
            </a:pPr>
            <a:r>
              <a:rPr lang="en-US" sz="1700" dirty="0"/>
              <a:t>2. Give more payment options to customers.</a:t>
            </a:r>
          </a:p>
          <a:p>
            <a:pPr marL="0" indent="0">
              <a:lnSpc>
                <a:spcPct val="100000"/>
              </a:lnSpc>
              <a:spcBef>
                <a:spcPts val="0"/>
              </a:spcBef>
              <a:buNone/>
            </a:pPr>
            <a:r>
              <a:rPr lang="en-US" sz="1700" dirty="0"/>
              <a:t>3. Try to give the price early during promotion.</a:t>
            </a:r>
          </a:p>
          <a:p>
            <a:pPr marL="0" indent="0">
              <a:lnSpc>
                <a:spcPct val="100000"/>
              </a:lnSpc>
              <a:spcBef>
                <a:spcPts val="0"/>
              </a:spcBef>
              <a:buNone/>
            </a:pPr>
            <a:r>
              <a:rPr lang="en-US" sz="1700" dirty="0"/>
              <a:t>4. Reduce the delivery time of the products.</a:t>
            </a:r>
          </a:p>
          <a:p>
            <a:pPr marL="0" indent="0">
              <a:lnSpc>
                <a:spcPct val="100000"/>
              </a:lnSpc>
              <a:spcBef>
                <a:spcPts val="0"/>
              </a:spcBef>
              <a:buNone/>
            </a:pPr>
            <a:r>
              <a:rPr lang="en-US" sz="1700" dirty="0"/>
              <a:t>5. Flipkart and Amazon almost share the same feedbacks with varying percentages as the only difference.</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also a good website for shopping.</a:t>
            </a:r>
          </a:p>
          <a:p>
            <a:pPr marL="0" indent="0">
              <a:lnSpc>
                <a:spcPct val="100000"/>
              </a:lnSpc>
              <a:spcBef>
                <a:spcPts val="0"/>
              </a:spcBef>
              <a:buNone/>
            </a:pPr>
            <a:r>
              <a:rPr lang="en-US" sz="1700" dirty="0"/>
              <a:t>2. Fast delivery of products.</a:t>
            </a:r>
          </a:p>
          <a:p>
            <a:pPr marL="0" indent="0">
              <a:lnSpc>
                <a:spcPct val="100000"/>
              </a:lnSpc>
              <a:spcBef>
                <a:spcPts val="0"/>
              </a:spcBef>
              <a:buNone/>
            </a:pPr>
            <a:r>
              <a:rPr lang="en-US" sz="1700" dirty="0"/>
              <a:t>3. Availability of complete information of the products.</a:t>
            </a:r>
          </a:p>
          <a:p>
            <a:pPr marL="0" indent="0">
              <a:lnSpc>
                <a:spcPct val="100000"/>
              </a:lnSpc>
              <a:spcBef>
                <a:spcPts val="0"/>
              </a:spcBef>
              <a:buNone/>
            </a:pPr>
            <a:r>
              <a:rPr lang="en-US" sz="1700" dirty="0"/>
              <a:t>4. Presence of online assistance through multi-channels.</a:t>
            </a:r>
          </a:p>
          <a:p>
            <a:pPr marL="0" indent="0">
              <a:lnSpc>
                <a:spcPct val="100000"/>
              </a:lnSpc>
              <a:spcBef>
                <a:spcPts val="0"/>
              </a:spcBef>
              <a:buNone/>
            </a:pPr>
            <a:r>
              <a:rPr lang="en-US" sz="1700" dirty="0"/>
              <a:t>5. Reliable website or app, perceived trustworthiness.</a:t>
            </a:r>
          </a:p>
          <a:p>
            <a:pPr marL="0" indent="0">
              <a:lnSpc>
                <a:spcPct val="100000"/>
              </a:lnSpc>
              <a:spcBef>
                <a:spcPts val="0"/>
              </a:spcBef>
              <a:buNone/>
            </a:pPr>
            <a:r>
              <a:rPr lang="en-US" sz="1700" dirty="0"/>
              <a:t>6. Wild variety of products to offer.</a:t>
            </a:r>
            <a:endParaRPr lang="en-IN" sz="1700" dirty="0"/>
          </a:p>
        </p:txBody>
      </p:sp>
      <p:pic>
        <p:nvPicPr>
          <p:cNvPr id="6" name="Picture 5">
            <a:extLst>
              <a:ext uri="{FF2B5EF4-FFF2-40B4-BE49-F238E27FC236}">
                <a16:creationId xmlns:a16="http://schemas.microsoft.com/office/drawing/2014/main" xmlns="" id="{E6F98549-DA67-4BFD-BDED-19B5A470A70A}"/>
              </a:ext>
            </a:extLst>
          </p:cNvPr>
          <p:cNvPicPr>
            <a:picLocks noChangeAspect="1"/>
          </p:cNvPicPr>
          <p:nvPr/>
        </p:nvPicPr>
        <p:blipFill>
          <a:blip r:embed="rId2"/>
          <a:stretch>
            <a:fillRect/>
          </a:stretch>
        </p:blipFill>
        <p:spPr>
          <a:xfrm>
            <a:off x="8276419" y="3287088"/>
            <a:ext cx="2693523" cy="1299823"/>
          </a:xfrm>
          <a:prstGeom prst="rect">
            <a:avLst/>
          </a:prstGeom>
        </p:spPr>
      </p:pic>
    </p:spTree>
    <p:extLst>
      <p:ext uri="{BB962C8B-B14F-4D97-AF65-F5344CB8AC3E}">
        <p14:creationId xmlns:p14="http://schemas.microsoft.com/office/powerpoint/2010/main" val="5090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E63FB6-C4B8-45DE-805B-D07C4F459899}"/>
              </a:ext>
            </a:extLst>
          </p:cNvPr>
          <p:cNvSpPr>
            <a:spLocks noGrp="1"/>
          </p:cNvSpPr>
          <p:nvPr>
            <p:ph type="title"/>
          </p:nvPr>
        </p:nvSpPr>
        <p:spPr/>
        <p:txBody>
          <a:bodyPr/>
          <a:lstStyle/>
          <a:p>
            <a:r>
              <a:rPr lang="en-IN" dirty="0"/>
              <a:t>3. Myntra.com</a:t>
            </a:r>
          </a:p>
        </p:txBody>
      </p:sp>
      <p:sp>
        <p:nvSpPr>
          <p:cNvPr id="4" name="Text Placeholder 3">
            <a:extLst>
              <a:ext uri="{FF2B5EF4-FFF2-40B4-BE49-F238E27FC236}">
                <a16:creationId xmlns:a16="http://schemas.microsoft.com/office/drawing/2014/main" xmlns="" id="{D92836CF-951D-4952-B67C-0653482E7B1D}"/>
              </a:ext>
            </a:extLst>
          </p:cNvPr>
          <p:cNvSpPr>
            <a:spLocks noGrp="1"/>
          </p:cNvSpPr>
          <p:nvPr>
            <p:ph type="body" idx="2"/>
          </p:nvPr>
        </p:nvSpPr>
        <p:spPr>
          <a:xfrm>
            <a:off x="8125883" y="1830033"/>
            <a:ext cx="2844060" cy="4267201"/>
          </a:xfrm>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F70BF002-9ED3-4FED-B593-3A580874BBE2}"/>
              </a:ext>
            </a:extLst>
          </p:cNvPr>
          <p:cNvSpPr>
            <a:spLocks noGrp="1"/>
          </p:cNvSpPr>
          <p:nvPr>
            <p:ph sz="half"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During promotions, try to give a disturbance free shopping experience to customers.</a:t>
            </a:r>
          </a:p>
          <a:p>
            <a:pPr marL="0" indent="0">
              <a:lnSpc>
                <a:spcPct val="120000"/>
              </a:lnSpc>
              <a:spcBef>
                <a:spcPts val="0"/>
              </a:spcBef>
              <a:buNone/>
            </a:pPr>
            <a:r>
              <a:rPr lang="en-US" sz="1800" dirty="0"/>
              <a:t>2. Try to give the price early during promotions.</a:t>
            </a:r>
          </a:p>
          <a:p>
            <a:pPr marL="0" indent="0">
              <a:lnSpc>
                <a:spcPct val="120000"/>
              </a:lnSpc>
              <a:spcBef>
                <a:spcPts val="0"/>
              </a:spcBef>
              <a:buNone/>
            </a:pPr>
            <a:r>
              <a:rPr lang="en-US" sz="1800" dirty="0"/>
              <a:t>3. Reduce the delivery time of the products during promotions.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 and also a good website.</a:t>
            </a:r>
          </a:p>
          <a:p>
            <a:pPr marL="0" indent="0">
              <a:lnSpc>
                <a:spcPct val="120000"/>
              </a:lnSpc>
              <a:spcBef>
                <a:spcPts val="0"/>
              </a:spcBef>
              <a:buNone/>
            </a:pPr>
            <a:r>
              <a:rPr lang="en-US" sz="1800" dirty="0"/>
              <a:t>2. Availability of several payment options.</a:t>
            </a:r>
          </a:p>
          <a:p>
            <a:pPr marL="0" indent="0">
              <a:lnSpc>
                <a:spcPct val="120000"/>
              </a:lnSpc>
              <a:spcBef>
                <a:spcPts val="0"/>
              </a:spcBef>
              <a:buNone/>
            </a:pPr>
            <a:r>
              <a:rPr lang="en-US" sz="1800" dirty="0"/>
              <a:t>3. Faster products delivery.</a:t>
            </a:r>
          </a:p>
          <a:p>
            <a:pPr marL="0" indent="0">
              <a:lnSpc>
                <a:spcPct val="120000"/>
              </a:lnSpc>
              <a:spcBef>
                <a:spcPts val="0"/>
              </a:spcBef>
              <a:buNone/>
            </a:pPr>
            <a:r>
              <a:rPr lang="en-US" sz="1800" dirty="0"/>
              <a:t>4. Complete information of products available.</a:t>
            </a:r>
          </a:p>
          <a:p>
            <a:pPr marL="0" indent="0">
              <a:lnSpc>
                <a:spcPct val="120000"/>
              </a:lnSpc>
              <a:spcBef>
                <a:spcPts val="0"/>
              </a:spcBef>
              <a:buNone/>
            </a:pPr>
            <a:r>
              <a:rPr lang="en-US" sz="1800" dirty="0"/>
              <a:t>5. Reliable website or app, perceived trustworthiness.</a:t>
            </a:r>
          </a:p>
          <a:p>
            <a:pPr marL="0" indent="0">
              <a:lnSpc>
                <a:spcPct val="120000"/>
              </a:lnSpc>
              <a:spcBef>
                <a:spcPts val="0"/>
              </a:spcBef>
              <a:buNone/>
            </a:pPr>
            <a:r>
              <a:rPr lang="en-US" sz="1800" dirty="0"/>
              <a:t>6. Wild variety of product to offer</a:t>
            </a:r>
            <a:endParaRPr lang="en-IN" sz="1800" dirty="0"/>
          </a:p>
        </p:txBody>
      </p:sp>
      <p:pic>
        <p:nvPicPr>
          <p:cNvPr id="6" name="Picture 5">
            <a:extLst>
              <a:ext uri="{FF2B5EF4-FFF2-40B4-BE49-F238E27FC236}">
                <a16:creationId xmlns:a16="http://schemas.microsoft.com/office/drawing/2014/main" xmlns="" id="{258A7CCD-6DA6-42E8-B8A5-4BD399EB6F99}"/>
              </a:ext>
            </a:extLst>
          </p:cNvPr>
          <p:cNvPicPr>
            <a:picLocks noChangeAspect="1"/>
          </p:cNvPicPr>
          <p:nvPr/>
        </p:nvPicPr>
        <p:blipFill>
          <a:blip r:embed="rId2"/>
          <a:stretch>
            <a:fillRect/>
          </a:stretch>
        </p:blipFill>
        <p:spPr>
          <a:xfrm>
            <a:off x="7946730" y="3358302"/>
            <a:ext cx="3202365" cy="1157396"/>
          </a:xfrm>
          <a:prstGeom prst="rect">
            <a:avLst/>
          </a:prstGeom>
        </p:spPr>
      </p:pic>
    </p:spTree>
    <p:extLst>
      <p:ext uri="{BB962C8B-B14F-4D97-AF65-F5344CB8AC3E}">
        <p14:creationId xmlns:p14="http://schemas.microsoft.com/office/powerpoint/2010/main" val="4290887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6C8859-43E8-4BFE-98AC-497BD3FA0EBD}"/>
              </a:ext>
            </a:extLst>
          </p:cNvPr>
          <p:cNvSpPr>
            <a:spLocks noGrp="1"/>
          </p:cNvSpPr>
          <p:nvPr>
            <p:ph type="title"/>
          </p:nvPr>
        </p:nvSpPr>
        <p:spPr/>
        <p:txBody>
          <a:bodyPr/>
          <a:lstStyle/>
          <a:p>
            <a:r>
              <a:rPr lang="en-IN" dirty="0"/>
              <a:t>4. Paytm.com</a:t>
            </a:r>
          </a:p>
        </p:txBody>
      </p:sp>
      <p:sp>
        <p:nvSpPr>
          <p:cNvPr id="4" name="Text Placeholder 3">
            <a:extLst>
              <a:ext uri="{FF2B5EF4-FFF2-40B4-BE49-F238E27FC236}">
                <a16:creationId xmlns:a16="http://schemas.microsoft.com/office/drawing/2014/main" xmlns="" id="{E8904F91-DC13-4810-8069-C2A4A7668257}"/>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F493C49C-DF62-4A21-9C61-C64725893AE0}"/>
              </a:ext>
            </a:extLst>
          </p:cNvPr>
          <p:cNvSpPr>
            <a:spLocks noGrp="1"/>
          </p:cNvSpPr>
          <p:nvPr>
            <p:ph sz="half" idx="1"/>
          </p:nvPr>
        </p:nvSpPr>
        <p:spPr/>
        <p:txBody>
          <a:bodyPr>
            <a:noAutofit/>
          </a:bodyPr>
          <a:lstStyle/>
          <a:p>
            <a:pPr>
              <a:lnSpc>
                <a:spcPct val="100000"/>
              </a:lnSpc>
              <a:spcBef>
                <a:spcPts val="0"/>
              </a:spcBef>
            </a:pPr>
            <a:r>
              <a:rPr lang="en-US" sz="1700" b="1" dirty="0"/>
              <a:t>To be improved:</a:t>
            </a:r>
          </a:p>
          <a:p>
            <a:pPr marL="0" indent="0">
              <a:lnSpc>
                <a:spcPct val="100000"/>
              </a:lnSpc>
              <a:spcBef>
                <a:spcPts val="0"/>
              </a:spcBef>
              <a:buNone/>
            </a:pPr>
            <a:r>
              <a:rPr lang="en-US" sz="1700" dirty="0"/>
              <a:t>1. Reduce the delivery time of the products during promotions.</a:t>
            </a:r>
          </a:p>
          <a:p>
            <a:pPr marL="0" indent="0">
              <a:lnSpc>
                <a:spcPct val="100000"/>
              </a:lnSpc>
              <a:spcBef>
                <a:spcPts val="0"/>
              </a:spcBef>
              <a:buNone/>
            </a:pPr>
            <a:r>
              <a:rPr lang="en-US" sz="1700" dirty="0"/>
              <a:t>2. Try to give the price early during promotion.</a:t>
            </a:r>
          </a:p>
          <a:p>
            <a:pPr marL="0" indent="0">
              <a:lnSpc>
                <a:spcPct val="100000"/>
              </a:lnSpc>
              <a:spcBef>
                <a:spcPts val="0"/>
              </a:spcBef>
              <a:buNone/>
            </a:pPr>
            <a:r>
              <a:rPr lang="en-US" sz="1700" dirty="0"/>
              <a:t>3. During promotions, try to give a disturbance free shopping experience to customers.</a:t>
            </a:r>
          </a:p>
          <a:p>
            <a:pPr marL="0" indent="0">
              <a:lnSpc>
                <a:spcPct val="100000"/>
              </a:lnSpc>
              <a:spcBef>
                <a:spcPts val="0"/>
              </a:spcBef>
              <a:buNone/>
            </a:pPr>
            <a:r>
              <a:rPr lang="en-US" sz="1700" dirty="0"/>
              <a:t>4. Late declaration of price and discounts.</a:t>
            </a:r>
          </a:p>
          <a:p>
            <a:pPr marL="0" indent="0">
              <a:lnSpc>
                <a:spcPct val="100000"/>
              </a:lnSpc>
              <a:spcBef>
                <a:spcPts val="0"/>
              </a:spcBef>
              <a:buNone/>
            </a:pPr>
            <a:r>
              <a:rPr lang="en-US" sz="1700" dirty="0"/>
              <a:t>5. Frequent disturbance is occurring while moving from one page to another.</a:t>
            </a:r>
            <a:br>
              <a:rPr lang="en-US" sz="1700" dirty="0"/>
            </a:br>
            <a:endParaRPr lang="en-US" sz="1700" dirty="0"/>
          </a:p>
          <a:p>
            <a:pPr>
              <a:lnSpc>
                <a:spcPct val="100000"/>
              </a:lnSpc>
              <a:spcBef>
                <a:spcPts val="0"/>
              </a:spcBef>
            </a:pPr>
            <a:r>
              <a:rPr lang="en-US" sz="1700" b="1" dirty="0"/>
              <a:t>Positive feedback summary:</a:t>
            </a:r>
          </a:p>
          <a:p>
            <a:pPr marL="0" indent="0">
              <a:lnSpc>
                <a:spcPct val="100000"/>
              </a:lnSpc>
              <a:spcBef>
                <a:spcPts val="0"/>
              </a:spcBef>
              <a:buNone/>
            </a:pPr>
            <a:r>
              <a:rPr lang="en-US" sz="1700" dirty="0"/>
              <a:t>1. Convenient to use and a good website.</a:t>
            </a:r>
          </a:p>
          <a:p>
            <a:pPr marL="0" indent="0">
              <a:lnSpc>
                <a:spcPct val="100000"/>
              </a:lnSpc>
              <a:spcBef>
                <a:spcPts val="0"/>
              </a:spcBef>
              <a:buNone/>
            </a:pPr>
            <a:r>
              <a:rPr lang="en-US" sz="1700" dirty="0"/>
              <a:t>2. Quickness to complete a purchase.</a:t>
            </a:r>
          </a:p>
          <a:p>
            <a:pPr marL="0" indent="0">
              <a:lnSpc>
                <a:spcPct val="100000"/>
              </a:lnSpc>
              <a:spcBef>
                <a:spcPts val="0"/>
              </a:spcBef>
              <a:buNone/>
            </a:pPr>
            <a:r>
              <a:rPr lang="en-US" sz="1700" dirty="0"/>
              <a:t>3. About 64% of the customers feel that either web or app is reliable.</a:t>
            </a:r>
          </a:p>
          <a:p>
            <a:pPr marL="0" indent="0">
              <a:lnSpc>
                <a:spcPct val="100000"/>
              </a:lnSpc>
              <a:spcBef>
                <a:spcPts val="0"/>
              </a:spcBef>
              <a:buNone/>
            </a:pPr>
            <a:r>
              <a:rPr lang="en-US" sz="1700" dirty="0"/>
              <a:t>4. Around 20% of the customers believe that Paytm has a wild variety of products on offer.</a:t>
            </a:r>
            <a:endParaRPr lang="en-IN" sz="1700" dirty="0"/>
          </a:p>
        </p:txBody>
      </p:sp>
      <p:pic>
        <p:nvPicPr>
          <p:cNvPr id="6" name="Picture 5">
            <a:extLst>
              <a:ext uri="{FF2B5EF4-FFF2-40B4-BE49-F238E27FC236}">
                <a16:creationId xmlns:a16="http://schemas.microsoft.com/office/drawing/2014/main" xmlns="" id="{4DFF0B1F-CAD0-439C-8F0F-DDFE7199868A}"/>
              </a:ext>
            </a:extLst>
          </p:cNvPr>
          <p:cNvPicPr>
            <a:picLocks noChangeAspect="1"/>
          </p:cNvPicPr>
          <p:nvPr/>
        </p:nvPicPr>
        <p:blipFill>
          <a:blip r:embed="rId2"/>
          <a:stretch>
            <a:fillRect/>
          </a:stretch>
        </p:blipFill>
        <p:spPr>
          <a:xfrm>
            <a:off x="8297956" y="3415716"/>
            <a:ext cx="2671986" cy="1042568"/>
          </a:xfrm>
          <a:prstGeom prst="rect">
            <a:avLst/>
          </a:prstGeom>
        </p:spPr>
      </p:pic>
    </p:spTree>
    <p:extLst>
      <p:ext uri="{BB962C8B-B14F-4D97-AF65-F5344CB8AC3E}">
        <p14:creationId xmlns:p14="http://schemas.microsoft.com/office/powerpoint/2010/main" val="10194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8EDA301-7142-4E2D-9760-0621AD3FBE12}"/>
              </a:ext>
            </a:extLst>
          </p:cNvPr>
          <p:cNvSpPr>
            <a:spLocks noGrp="1"/>
          </p:cNvSpPr>
          <p:nvPr>
            <p:ph type="title"/>
          </p:nvPr>
        </p:nvSpPr>
        <p:spPr/>
        <p:txBody>
          <a:bodyPr/>
          <a:lstStyle/>
          <a:p>
            <a:r>
              <a:rPr lang="en-IN" dirty="0"/>
              <a:t>5. Snapdeal.com</a:t>
            </a:r>
          </a:p>
        </p:txBody>
      </p:sp>
      <p:sp>
        <p:nvSpPr>
          <p:cNvPr id="4" name="Text Placeholder 3">
            <a:extLst>
              <a:ext uri="{FF2B5EF4-FFF2-40B4-BE49-F238E27FC236}">
                <a16:creationId xmlns:a16="http://schemas.microsoft.com/office/drawing/2014/main" xmlns="" id="{24A2F532-C14E-4AA4-BB1F-538FFB5DF951}"/>
              </a:ext>
            </a:extLst>
          </p:cNvPr>
          <p:cNvSpPr>
            <a:spLocks noGrp="1"/>
          </p:cNvSpPr>
          <p:nvPr>
            <p:ph type="body" idx="2"/>
          </p:nvPr>
        </p:nvSpPr>
        <p:spPr/>
        <p:txBody>
          <a:bodyPr/>
          <a:lstStyle/>
          <a:p>
            <a:r>
              <a:rPr lang="en-US" dirty="0"/>
              <a:t>Online Store Company:</a:t>
            </a:r>
            <a:endParaRPr lang="en-IN" dirty="0"/>
          </a:p>
        </p:txBody>
      </p:sp>
      <p:sp>
        <p:nvSpPr>
          <p:cNvPr id="3" name="Content Placeholder 2">
            <a:extLst>
              <a:ext uri="{FF2B5EF4-FFF2-40B4-BE49-F238E27FC236}">
                <a16:creationId xmlns:a16="http://schemas.microsoft.com/office/drawing/2014/main" xmlns="" id="{8CE6A7EA-32DB-4EF2-A841-57C5F3D0CA3F}"/>
              </a:ext>
            </a:extLst>
          </p:cNvPr>
          <p:cNvSpPr>
            <a:spLocks noGrp="1"/>
          </p:cNvSpPr>
          <p:nvPr>
            <p:ph sz="half" idx="1"/>
          </p:nvPr>
        </p:nvSpPr>
        <p:spPr/>
        <p:txBody>
          <a:bodyPr>
            <a:noAutofit/>
          </a:bodyPr>
          <a:lstStyle/>
          <a:p>
            <a:pPr>
              <a:lnSpc>
                <a:spcPct val="120000"/>
              </a:lnSpc>
              <a:spcBef>
                <a:spcPts val="0"/>
              </a:spcBef>
            </a:pPr>
            <a:r>
              <a:rPr lang="en-US" sz="1800" b="1" dirty="0"/>
              <a:t>To be improved:</a:t>
            </a:r>
          </a:p>
          <a:p>
            <a:pPr marL="0" indent="0">
              <a:lnSpc>
                <a:spcPct val="120000"/>
              </a:lnSpc>
              <a:spcBef>
                <a:spcPts val="0"/>
              </a:spcBef>
              <a:buNone/>
            </a:pPr>
            <a:r>
              <a:rPr lang="en-US" sz="1800" dirty="0"/>
              <a:t>1. Reduce the delivery time of the products during promotions.</a:t>
            </a:r>
          </a:p>
          <a:p>
            <a:pPr marL="0" indent="0">
              <a:lnSpc>
                <a:spcPct val="120000"/>
              </a:lnSpc>
              <a:spcBef>
                <a:spcPts val="0"/>
              </a:spcBef>
              <a:buNone/>
            </a:pPr>
            <a:r>
              <a:rPr lang="en-US" sz="1800" dirty="0"/>
              <a:t>2. Try to give the price early during promotion.</a:t>
            </a:r>
          </a:p>
          <a:p>
            <a:pPr marL="0" indent="0">
              <a:lnSpc>
                <a:spcPct val="120000"/>
              </a:lnSpc>
              <a:spcBef>
                <a:spcPts val="0"/>
              </a:spcBef>
              <a:buNone/>
            </a:pPr>
            <a:r>
              <a:rPr lang="en-US" sz="1800" dirty="0"/>
              <a:t>3. During promotions, try to give a disturbance free shopping experience to customers.</a:t>
            </a:r>
          </a:p>
          <a:p>
            <a:pPr marL="0" indent="0">
              <a:lnSpc>
                <a:spcPct val="120000"/>
              </a:lnSpc>
              <a:spcBef>
                <a:spcPts val="0"/>
              </a:spcBef>
              <a:buNone/>
            </a:pPr>
            <a:r>
              <a:rPr lang="en-US" sz="1800" dirty="0"/>
              <a:t>4. Late declaration of price and discounts.</a:t>
            </a:r>
          </a:p>
          <a:p>
            <a:pPr marL="0" indent="0">
              <a:lnSpc>
                <a:spcPct val="120000"/>
              </a:lnSpc>
              <a:spcBef>
                <a:spcPts val="0"/>
              </a:spcBef>
              <a:buNone/>
            </a:pPr>
            <a:r>
              <a:rPr lang="en-US" sz="1800" dirty="0"/>
              <a:t>5. No one has expressed to recommend Snapdeal to a contact as it has the most negative feedbacks among all other websites.</a:t>
            </a:r>
            <a:br>
              <a:rPr lang="en-US" sz="1800" dirty="0"/>
            </a:br>
            <a:endParaRPr lang="en-US" sz="1800" dirty="0"/>
          </a:p>
          <a:p>
            <a:pPr>
              <a:lnSpc>
                <a:spcPct val="120000"/>
              </a:lnSpc>
              <a:spcBef>
                <a:spcPts val="0"/>
              </a:spcBef>
            </a:pPr>
            <a:r>
              <a:rPr lang="en-US" sz="1800" b="1" dirty="0"/>
              <a:t>Positive feedback summary:</a:t>
            </a:r>
          </a:p>
          <a:p>
            <a:pPr marL="0" indent="0">
              <a:lnSpc>
                <a:spcPct val="120000"/>
              </a:lnSpc>
              <a:spcBef>
                <a:spcPts val="0"/>
              </a:spcBef>
              <a:buNone/>
            </a:pPr>
            <a:r>
              <a:rPr lang="en-US" sz="1800" dirty="0"/>
              <a:t>1. Convenient to use.</a:t>
            </a:r>
          </a:p>
          <a:p>
            <a:pPr marL="0" indent="0">
              <a:lnSpc>
                <a:spcPct val="120000"/>
              </a:lnSpc>
              <a:spcBef>
                <a:spcPts val="0"/>
              </a:spcBef>
              <a:buNone/>
            </a:pPr>
            <a:r>
              <a:rPr lang="en-US" sz="1800" dirty="0"/>
              <a:t>2. 54% of the customers are happy about the availability of financial information security.</a:t>
            </a:r>
            <a:endParaRPr lang="en-IN" sz="1800" dirty="0"/>
          </a:p>
        </p:txBody>
      </p:sp>
      <p:pic>
        <p:nvPicPr>
          <p:cNvPr id="6" name="Picture 5">
            <a:extLst>
              <a:ext uri="{FF2B5EF4-FFF2-40B4-BE49-F238E27FC236}">
                <a16:creationId xmlns:a16="http://schemas.microsoft.com/office/drawing/2014/main" xmlns="" id="{A2DB3459-6753-4364-B605-B2B311E41B45}"/>
              </a:ext>
            </a:extLst>
          </p:cNvPr>
          <p:cNvPicPr>
            <a:picLocks noChangeAspect="1"/>
          </p:cNvPicPr>
          <p:nvPr/>
        </p:nvPicPr>
        <p:blipFill>
          <a:blip r:embed="rId2"/>
          <a:stretch>
            <a:fillRect/>
          </a:stretch>
        </p:blipFill>
        <p:spPr>
          <a:xfrm>
            <a:off x="8302942" y="3429000"/>
            <a:ext cx="2667000" cy="651076"/>
          </a:xfrm>
          <a:prstGeom prst="rect">
            <a:avLst/>
          </a:prstGeom>
        </p:spPr>
      </p:pic>
    </p:spTree>
    <p:extLst>
      <p:ext uri="{BB962C8B-B14F-4D97-AF65-F5344CB8AC3E}">
        <p14:creationId xmlns:p14="http://schemas.microsoft.com/office/powerpoint/2010/main" val="107000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981200"/>
            <a:ext cx="9751060" cy="4267200"/>
          </a:xfrm>
        </p:spPr>
        <p:txBody>
          <a:bodyPr>
            <a:normAutofit fontScale="92500" lnSpcReduction="20000"/>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apriori algorithm and neural networks.</a:t>
            </a:r>
            <a:endParaRPr lang="en-IN" dirty="0"/>
          </a:p>
        </p:txBody>
      </p:sp>
      <p:sp>
        <p:nvSpPr>
          <p:cNvPr id="10" name="Title 9"/>
          <p:cNvSpPr>
            <a:spLocks noGrp="1"/>
          </p:cNvSpPr>
          <p:nvPr>
            <p:ph type="title"/>
          </p:nvPr>
        </p:nvSpPr>
        <p:spPr/>
        <p:txBody>
          <a:bodyPr/>
          <a:lstStyle/>
          <a:p>
            <a:r>
              <a:rPr lang="en-US" dirty="0"/>
              <a:t>Future Work</a:t>
            </a:r>
          </a:p>
        </p:txBody>
      </p:sp>
    </p:spTree>
    <p:extLst>
      <p:ext uri="{BB962C8B-B14F-4D97-AF65-F5344CB8AC3E}">
        <p14:creationId xmlns:p14="http://schemas.microsoft.com/office/powerpoint/2010/main" val="145095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2412" y="49608"/>
            <a:ext cx="9144000" cy="5581285"/>
          </a:xfrm>
          <a:prstGeom prst="rect">
            <a:avLst/>
          </a:prstGeom>
        </p:spPr>
      </p:pic>
    </p:spTree>
    <p:extLst>
      <p:ext uri="{BB962C8B-B14F-4D97-AF65-F5344CB8AC3E}">
        <p14:creationId xmlns:p14="http://schemas.microsoft.com/office/powerpoint/2010/main" val="235894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2057400"/>
            <a:ext cx="9751060" cy="4267200"/>
          </a:xfrm>
        </p:spPr>
        <p:txBody>
          <a:bodyPr>
            <a:normAutofit/>
          </a:bodyPr>
          <a:lstStyle/>
          <a:p>
            <a:r>
              <a:rPr lang="en-US" dirty="0"/>
              <a:t>What is Customer Retention and do we really need it?</a:t>
            </a:r>
          </a:p>
          <a:p>
            <a:pPr marL="0" indent="0">
              <a:buNone/>
            </a:pPr>
            <a:endParaRPr lang="en-US" dirty="0"/>
          </a:p>
          <a:p>
            <a:pPr marL="301752" lvl="1" indent="0">
              <a:buNone/>
            </a:pPr>
            <a:r>
              <a:rPr lang="en-US" dirty="0"/>
              <a:t>“Customer retention refers to company’s ability to turn customers into repeat buyers and prevent them from switching to a competitor”</a:t>
            </a:r>
          </a:p>
          <a:p>
            <a:pPr marL="301752" lvl="1" indent="0">
              <a:buNone/>
            </a:pPr>
            <a:r>
              <a:rPr lang="en-US" dirty="0"/>
              <a:t>In other words customer retention means – </a:t>
            </a:r>
            <a:r>
              <a:rPr lang="en-US" b="1" dirty="0"/>
              <a:t>“To maintain the existing customers”</a:t>
            </a:r>
          </a:p>
          <a:p>
            <a:pPr marL="0" indent="0">
              <a:buNone/>
            </a:pPr>
            <a:endParaRPr lang="en-US" dirty="0"/>
          </a:p>
          <a:p>
            <a:r>
              <a:rPr lang="en-US" dirty="0"/>
              <a:t>This happens only if there exists a positive relation between the company and the customer.</a:t>
            </a:r>
          </a:p>
          <a:p>
            <a:pPr marL="0" indent="0">
              <a:buNone/>
            </a:pPr>
            <a:endParaRPr lang="en-US" dirty="0"/>
          </a:p>
        </p:txBody>
      </p:sp>
      <p:sp>
        <p:nvSpPr>
          <p:cNvPr id="10" name="Title 9"/>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03924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701D317-065A-4F83-A45E-4031E6CA9D9A}"/>
              </a:ext>
            </a:extLst>
          </p:cNvPr>
          <p:cNvSpPr txBox="1"/>
          <p:nvPr/>
        </p:nvSpPr>
        <p:spPr>
          <a:xfrm>
            <a:off x="1370012" y="1676400"/>
            <a:ext cx="94488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53512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86A5ABA6-AA03-4D98-9028-1DCF4F7A05C3}"/>
              </a:ext>
            </a:extLst>
          </p:cNvPr>
          <p:cNvSpPr txBox="1"/>
          <p:nvPr/>
        </p:nvSpPr>
        <p:spPr>
          <a:xfrm>
            <a:off x="1370012" y="1676400"/>
            <a:ext cx="9220200" cy="2893100"/>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Tips for Succeeding at Customer Retention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37712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024FA3B9-D4BC-4880-84D5-915B6FA942BB}"/>
              </a:ext>
            </a:extLst>
          </p:cNvPr>
          <p:cNvSpPr txBox="1"/>
          <p:nvPr/>
        </p:nvSpPr>
        <p:spPr>
          <a:xfrm>
            <a:off x="1141412" y="1520785"/>
            <a:ext cx="9982200" cy="3816429"/>
          </a:xfrm>
          <a:prstGeom prst="rect">
            <a:avLst/>
          </a:prstGeom>
          <a:noFill/>
        </p:spPr>
        <p:txBody>
          <a:bodyPr wrap="square">
            <a:spAutoFit/>
          </a:body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161329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AE9AD1A2-48D6-4160-8B04-434C24E70AA2}"/>
              </a:ext>
            </a:extLst>
          </p:cNvPr>
          <p:cNvSpPr>
            <a:spLocks noGrp="1"/>
          </p:cNvSpPr>
          <p:nvPr>
            <p:ph idx="1"/>
          </p:nvPr>
        </p:nvSpPr>
        <p:spPr>
          <a:xfrm>
            <a:off x="1218882" y="1828800"/>
            <a:ext cx="9751060" cy="4267200"/>
          </a:xfrm>
        </p:spPr>
        <p:txBody>
          <a:bodyPr>
            <a:normAutofit fontScale="92500" lnSpcReduction="10000"/>
          </a:bodyPr>
          <a:lstStyle/>
          <a:p>
            <a:pPr>
              <a:buFont typeface="Wingdings" panose="05000000000000000000" pitchFamily="2" charset="2"/>
              <a:buChar char="Ø"/>
            </a:pPr>
            <a:r>
              <a:rPr lang="en-US" sz="2000" dirty="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t>The research furthermore investigated the factors that influence the online customers repeat purchase intention.</a:t>
            </a:r>
          </a:p>
          <a:p>
            <a:pPr>
              <a:buFont typeface="Wingdings" panose="05000000000000000000" pitchFamily="2" charset="2"/>
              <a:buChar char="Ø"/>
            </a:pPr>
            <a:r>
              <a:rPr lang="en-US" sz="2000" dirty="0"/>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t>The data is collected from the Indian online shoppers. Results indicate the e-retail success factors, which are very much critical for customer satisfaction.</a:t>
            </a:r>
          </a:p>
        </p:txBody>
      </p:sp>
      <p:sp>
        <p:nvSpPr>
          <p:cNvPr id="10" name="Title 9"/>
          <p:cNvSpPr>
            <a:spLocks noGrp="1"/>
          </p:cNvSpPr>
          <p:nvPr>
            <p:ph type="title"/>
          </p:nvPr>
        </p:nvSpPr>
        <p:spPr/>
        <p:txBody>
          <a:bodyPr/>
          <a:lstStyle/>
          <a:p>
            <a:r>
              <a:rPr lang="en-US" dirty="0"/>
              <a:t>Problem Statement</a:t>
            </a:r>
          </a:p>
        </p:txBody>
      </p:sp>
    </p:spTree>
    <p:extLst>
      <p:ext uri="{BB962C8B-B14F-4D97-AF65-F5344CB8AC3E}">
        <p14:creationId xmlns:p14="http://schemas.microsoft.com/office/powerpoint/2010/main" val="166565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112" y="899468"/>
            <a:ext cx="9372600" cy="5494020"/>
          </a:xfrm>
          <a:prstGeom prst="rect">
            <a:avLst/>
          </a:prstGeom>
        </p:spPr>
      </p:pic>
      <p:sp>
        <p:nvSpPr>
          <p:cNvPr id="4" name="TextBox 3">
            <a:extLst>
              <a:ext uri="{FF2B5EF4-FFF2-40B4-BE49-F238E27FC236}">
                <a16:creationId xmlns:a16="http://schemas.microsoft.com/office/drawing/2014/main" xmlns="" id="{850E6C92-8E4C-4183-BAB3-A4B2A477DB2C}"/>
              </a:ext>
            </a:extLst>
          </p:cNvPr>
          <p:cNvSpPr txBox="1"/>
          <p:nvPr/>
        </p:nvSpPr>
        <p:spPr>
          <a:xfrm flipH="1">
            <a:off x="1077250" y="530876"/>
            <a:ext cx="10034324" cy="369332"/>
          </a:xfrm>
          <a:prstGeom prst="rect">
            <a:avLst/>
          </a:prstGeom>
          <a:noFill/>
        </p:spPr>
        <p:txBody>
          <a:bodyPr wrap="square" rtlCol="0">
            <a:spAutoFit/>
          </a:bodyPr>
          <a:lstStyle/>
          <a:p>
            <a:r>
              <a:rPr lang="en-US" b="1" dirty="0"/>
              <a:t>The problem statement can be represented in the form of below use case diagram as well.</a:t>
            </a:r>
            <a:endParaRPr lang="en-IN" b="1" dirty="0"/>
          </a:p>
        </p:txBody>
      </p:sp>
    </p:spTree>
    <p:extLst>
      <p:ext uri="{BB962C8B-B14F-4D97-AF65-F5344CB8AC3E}">
        <p14:creationId xmlns:p14="http://schemas.microsoft.com/office/powerpoint/2010/main" val="2398662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xmlns="" id="{0EBF189C-950B-4A75-95EF-4B52A041292F}"/>
              </a:ext>
            </a:extLst>
          </p:cNvPr>
          <p:cNvSpPr>
            <a:spLocks noGrp="1"/>
          </p:cNvSpPr>
          <p:nvPr>
            <p:ph idx="1"/>
          </p:nvPr>
        </p:nvSpPr>
        <p:spPr/>
        <p:txBody>
          <a:bodyPr/>
          <a:lstStyle/>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400" dirty="0"/>
          </a:p>
          <a:p>
            <a:pPr marL="342900" indent="-342900">
              <a:buFont typeface="Wingdings" panose="05000000000000000000" pitchFamily="2" charset="2"/>
              <a:buChar char="Ø"/>
            </a:pPr>
            <a:r>
              <a:rPr lang="en-IN" sz="2400" dirty="0"/>
              <a:t>Using the model I was tasked with determining which features were most influential in loss of valuable customer and then making a plan for how the company could use this information to increase customer retention.</a:t>
            </a:r>
          </a:p>
          <a:p>
            <a:endParaRPr lang="en-IN" dirty="0"/>
          </a:p>
        </p:txBody>
      </p:sp>
      <p:sp>
        <p:nvSpPr>
          <p:cNvPr id="4" name="Title 3">
            <a:extLst>
              <a:ext uri="{FF2B5EF4-FFF2-40B4-BE49-F238E27FC236}">
                <a16:creationId xmlns:a16="http://schemas.microsoft.com/office/drawing/2014/main" xmlns="" id="{61735D96-E10B-4817-8C1F-175E1C737FF6}"/>
              </a:ext>
            </a:extLst>
          </p:cNvPr>
          <p:cNvSpPr>
            <a:spLocks noGrp="1"/>
          </p:cNvSpPr>
          <p:nvPr>
            <p:ph type="title"/>
          </p:nvPr>
        </p:nvSpPr>
        <p:spPr/>
        <p:txBody>
          <a:bodyPr/>
          <a:lstStyle/>
          <a:p>
            <a:r>
              <a:rPr lang="en-IN" sz="3200" dirty="0"/>
              <a:t>Objective</a:t>
            </a:r>
            <a:endParaRPr lang="en-IN" dirty="0"/>
          </a:p>
        </p:txBody>
      </p:sp>
    </p:spTree>
    <p:extLst>
      <p:ext uri="{BB962C8B-B14F-4D97-AF65-F5344CB8AC3E}">
        <p14:creationId xmlns:p14="http://schemas.microsoft.com/office/powerpoint/2010/main" val="175024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1360476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TP102801058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706496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003AC8-209A-4321-A17C-1B7A20643390}">
  <ds:schemaRefs>
    <ds:schemaRef ds:uri="http://schemas.microsoft.com/sharepoint/v3/contenttype/forms"/>
  </ds:schemaRefs>
</ds:datastoreItem>
</file>

<file path=customXml/itemProps2.xml><?xml version="1.0" encoding="utf-8"?>
<ds:datastoreItem xmlns:ds="http://schemas.openxmlformats.org/officeDocument/2006/customXml" ds:itemID="{4ED80E12-3BE9-4746-820E-FFB249F467F2}">
  <ds:schemaRefs>
    <ds:schemaRef ds:uri="http://purl.org/dc/terms/"/>
    <ds:schemaRef ds:uri="4873beb7-5857-4685-be1f-d57550cc96cc"/>
    <ds:schemaRef ds:uri="http://schemas.microsoft.com/office/2006/documentManagement/types"/>
    <ds:schemaRef ds:uri="http://schemas.microsoft.com/office/infopath/2007/PartnerControls"/>
    <ds:schemaRef ds:uri="http://purl.org/dc/elements/1.1/"/>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3ED4759-CFDD-43F0-817C-11D9197192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Concourse</Template>
  <TotalTime>298</TotalTime>
  <Words>1880</Words>
  <Application>Microsoft Office PowerPoint</Application>
  <PresentationFormat>Custom</PresentationFormat>
  <Paragraphs>191</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Concourse</vt:lpstr>
      <vt:lpstr>Customer Retention Case Study Presentation</vt:lpstr>
      <vt:lpstr>Agenda:</vt:lpstr>
      <vt:lpstr>Introduction</vt:lpstr>
      <vt:lpstr>PowerPoint Presentation</vt:lpstr>
      <vt:lpstr>PowerPoint Presentation</vt:lpstr>
      <vt:lpstr>PowerPoint Presentation</vt:lpstr>
      <vt:lpstr>Problem Statement</vt:lpstr>
      <vt:lpstr>PowerPoint Presentation</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Sweta Rai</dc:creator>
  <cp:lastModifiedBy>user</cp:lastModifiedBy>
  <cp:revision>36</cp:revision>
  <dcterms:created xsi:type="dcterms:W3CDTF">2021-09-16T06:05:54Z</dcterms:created>
  <dcterms:modified xsi:type="dcterms:W3CDTF">2021-11-12T18:59:01Z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